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9" r:id="rId2"/>
    <p:sldId id="420" r:id="rId3"/>
    <p:sldId id="421" r:id="rId4"/>
    <p:sldId id="475" r:id="rId5"/>
    <p:sldId id="476" r:id="rId6"/>
    <p:sldId id="290" r:id="rId7"/>
    <p:sldId id="444" r:id="rId8"/>
    <p:sldId id="473" r:id="rId9"/>
    <p:sldId id="291" r:id="rId10"/>
    <p:sldId id="292" r:id="rId11"/>
    <p:sldId id="293" r:id="rId12"/>
    <p:sldId id="422" r:id="rId13"/>
    <p:sldId id="423" r:id="rId14"/>
    <p:sldId id="424" r:id="rId15"/>
    <p:sldId id="310" r:id="rId16"/>
    <p:sldId id="311" r:id="rId17"/>
    <p:sldId id="294" r:id="rId18"/>
    <p:sldId id="474" r:id="rId1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84009928-6AAE-4EDF-BE7A-2467373541E2}"/>
    <pc:docChg chg="modSld">
      <pc:chgData name="Tariq Gilani" userId="f95dad9b-1e6c-498c-b573-9242e9268dd4" providerId="ADAL" clId="{84009928-6AAE-4EDF-BE7A-2467373541E2}" dt="2022-01-31T15:23:48.232" v="188" actId="20577"/>
      <pc:docMkLst>
        <pc:docMk/>
      </pc:docMkLst>
      <pc:sldChg chg="modAnim">
        <pc:chgData name="Tariq Gilani" userId="f95dad9b-1e6c-498c-b573-9242e9268dd4" providerId="ADAL" clId="{84009928-6AAE-4EDF-BE7A-2467373541E2}" dt="2022-01-31T14:51:48.781" v="2"/>
        <pc:sldMkLst>
          <pc:docMk/>
          <pc:sldMk cId="0" sldId="289"/>
        </pc:sldMkLst>
      </pc:sldChg>
      <pc:sldChg chg="modSp mod modAnim">
        <pc:chgData name="Tariq Gilani" userId="f95dad9b-1e6c-498c-b573-9242e9268dd4" providerId="ADAL" clId="{84009928-6AAE-4EDF-BE7A-2467373541E2}" dt="2022-01-31T15:03:57.149" v="79" actId="1035"/>
        <pc:sldMkLst>
          <pc:docMk/>
          <pc:sldMk cId="0" sldId="291"/>
        </pc:sldMkLst>
        <pc:spChg chg="mod">
          <ac:chgData name="Tariq Gilani" userId="f95dad9b-1e6c-498c-b573-9242e9268dd4" providerId="ADAL" clId="{84009928-6AAE-4EDF-BE7A-2467373541E2}" dt="2022-01-31T15:00:47.247" v="65" actId="2711"/>
          <ac:spMkLst>
            <pc:docMk/>
            <pc:sldMk cId="0" sldId="291"/>
            <ac:spMk id="45058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18.847" v="70" actId="2711"/>
          <ac:spMkLst>
            <pc:docMk/>
            <pc:sldMk cId="0" sldId="291"/>
            <ac:spMk id="45059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36.218" v="73" actId="2711"/>
          <ac:spMkLst>
            <pc:docMk/>
            <pc:sldMk cId="0" sldId="291"/>
            <ac:spMk id="45060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0:53.575" v="66" actId="2711"/>
          <ac:spMkLst>
            <pc:docMk/>
            <pc:sldMk cId="0" sldId="291"/>
            <ac:spMk id="45061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00.520" v="67" actId="2711"/>
          <ac:spMkLst>
            <pc:docMk/>
            <pc:sldMk cId="0" sldId="291"/>
            <ac:spMk id="45062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06.192" v="68" actId="2711"/>
          <ac:spMkLst>
            <pc:docMk/>
            <pc:sldMk cId="0" sldId="291"/>
            <ac:spMk id="45063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23.753" v="71" actId="2711"/>
          <ac:spMkLst>
            <pc:docMk/>
            <pc:sldMk cId="0" sldId="291"/>
            <ac:spMk id="45072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29.798" v="72" actId="2711"/>
          <ac:spMkLst>
            <pc:docMk/>
            <pc:sldMk cId="0" sldId="291"/>
            <ac:spMk id="45073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1:12.577" v="69" actId="2711"/>
          <ac:spMkLst>
            <pc:docMk/>
            <pc:sldMk cId="0" sldId="291"/>
            <ac:spMk id="45074" creationId="{00000000-0000-0000-0000-000000000000}"/>
          </ac:spMkLst>
        </pc:spChg>
        <pc:grpChg chg="mod">
          <ac:chgData name="Tariq Gilani" userId="f95dad9b-1e6c-498c-b573-9242e9268dd4" providerId="ADAL" clId="{84009928-6AAE-4EDF-BE7A-2467373541E2}" dt="2022-01-31T15:03:57.149" v="79" actId="1035"/>
          <ac:grpSpMkLst>
            <pc:docMk/>
            <pc:sldMk cId="0" sldId="291"/>
            <ac:grpSpMk id="2" creationId="{7CF55469-9333-49D2-9EDF-AE58AC8D4A34}"/>
          </ac:grpSpMkLst>
        </pc:grpChg>
      </pc:sldChg>
      <pc:sldChg chg="addSp modSp mod modAnim">
        <pc:chgData name="Tariq Gilani" userId="f95dad9b-1e6c-498c-b573-9242e9268dd4" providerId="ADAL" clId="{84009928-6AAE-4EDF-BE7A-2467373541E2}" dt="2022-01-31T15:06:36.327" v="98"/>
        <pc:sldMkLst>
          <pc:docMk/>
          <pc:sldMk cId="0" sldId="292"/>
        </pc:sldMkLst>
        <pc:spChg chg="mod">
          <ac:chgData name="Tariq Gilani" userId="f95dad9b-1e6c-498c-b573-9242e9268dd4" providerId="ADAL" clId="{84009928-6AAE-4EDF-BE7A-2467373541E2}" dt="2022-01-31T15:04:29.823" v="80" actId="2711"/>
          <ac:spMkLst>
            <pc:docMk/>
            <pc:sldMk cId="0" sldId="292"/>
            <ac:spMk id="46082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4:40.542" v="82" actId="255"/>
          <ac:spMkLst>
            <pc:docMk/>
            <pc:sldMk cId="0" sldId="292"/>
            <ac:spMk id="46086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5:02.216" v="85" actId="2711"/>
          <ac:spMkLst>
            <pc:docMk/>
            <pc:sldMk cId="0" sldId="292"/>
            <ac:spMk id="46089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5:09.806" v="86" actId="2711"/>
          <ac:spMkLst>
            <pc:docMk/>
            <pc:sldMk cId="0" sldId="292"/>
            <ac:spMk id="46090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5:16.559" v="87" actId="2711"/>
          <ac:spMkLst>
            <pc:docMk/>
            <pc:sldMk cId="0" sldId="292"/>
            <ac:spMk id="46091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6:25.321" v="96" actId="164"/>
          <ac:spMkLst>
            <pc:docMk/>
            <pc:sldMk cId="0" sldId="292"/>
            <ac:spMk id="46098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4:52.481" v="84" actId="255"/>
          <ac:spMkLst>
            <pc:docMk/>
            <pc:sldMk cId="0" sldId="292"/>
            <ac:spMk id="46105" creationId="{00000000-0000-0000-0000-000000000000}"/>
          </ac:spMkLst>
        </pc:spChg>
        <pc:grpChg chg="add mod">
          <ac:chgData name="Tariq Gilani" userId="f95dad9b-1e6c-498c-b573-9242e9268dd4" providerId="ADAL" clId="{84009928-6AAE-4EDF-BE7A-2467373541E2}" dt="2022-01-31T15:06:25.321" v="96" actId="164"/>
          <ac:grpSpMkLst>
            <pc:docMk/>
            <pc:sldMk cId="0" sldId="292"/>
            <ac:grpSpMk id="2" creationId="{8F860F67-5A78-4B3C-B351-5D06F8A73DEF}"/>
          </ac:grpSpMkLst>
        </pc:grpChg>
        <pc:grpChg chg="mod">
          <ac:chgData name="Tariq Gilani" userId="f95dad9b-1e6c-498c-b573-9242e9268dd4" providerId="ADAL" clId="{84009928-6AAE-4EDF-BE7A-2467373541E2}" dt="2022-01-31T15:06:25.321" v="96" actId="164"/>
          <ac:grpSpMkLst>
            <pc:docMk/>
            <pc:sldMk cId="0" sldId="292"/>
            <ac:grpSpMk id="3" creationId="{F689DFFB-F4EF-4CAE-9664-7F6264961F20}"/>
          </ac:grpSpMkLst>
        </pc:grpChg>
      </pc:sldChg>
      <pc:sldChg chg="modSp mod modAnim">
        <pc:chgData name="Tariq Gilani" userId="f95dad9b-1e6c-498c-b573-9242e9268dd4" providerId="ADAL" clId="{84009928-6AAE-4EDF-BE7A-2467373541E2}" dt="2022-01-31T15:14:15.987" v="150"/>
        <pc:sldMkLst>
          <pc:docMk/>
          <pc:sldMk cId="0" sldId="293"/>
        </pc:sldMkLst>
        <pc:spChg chg="mod">
          <ac:chgData name="Tariq Gilani" userId="f95dad9b-1e6c-498c-b573-9242e9268dd4" providerId="ADAL" clId="{84009928-6AAE-4EDF-BE7A-2467373541E2}" dt="2022-01-31T15:09:32.877" v="109" actId="2711"/>
          <ac:spMkLst>
            <pc:docMk/>
            <pc:sldMk cId="0" sldId="293"/>
            <ac:spMk id="30" creationId="{D55C505F-34DA-4D00-8B1C-07FAAA7385FB}"/>
          </ac:spMkLst>
        </pc:spChg>
        <pc:spChg chg="mod">
          <ac:chgData name="Tariq Gilani" userId="f95dad9b-1e6c-498c-b573-9242e9268dd4" providerId="ADAL" clId="{84009928-6AAE-4EDF-BE7A-2467373541E2}" dt="2022-01-31T15:08:31.679" v="99" actId="2711"/>
          <ac:spMkLst>
            <pc:docMk/>
            <pc:sldMk cId="0" sldId="293"/>
            <ac:spMk id="47106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9:13.725" v="106" actId="255"/>
          <ac:spMkLst>
            <pc:docMk/>
            <pc:sldMk cId="0" sldId="293"/>
            <ac:spMk id="47107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8:38.161" v="100" actId="2711"/>
          <ac:spMkLst>
            <pc:docMk/>
            <pc:sldMk cId="0" sldId="293"/>
            <ac:spMk id="47109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8:45.383" v="101" actId="2711"/>
          <ac:spMkLst>
            <pc:docMk/>
            <pc:sldMk cId="0" sldId="293"/>
            <ac:spMk id="47110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9:05.321" v="104" actId="2711"/>
          <ac:spMkLst>
            <pc:docMk/>
            <pc:sldMk cId="0" sldId="293"/>
            <ac:spMk id="47114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9:22.500" v="107" actId="2711"/>
          <ac:spMkLst>
            <pc:docMk/>
            <pc:sldMk cId="0" sldId="293"/>
            <ac:spMk id="47126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9:41.048" v="111" actId="255"/>
          <ac:spMkLst>
            <pc:docMk/>
            <pc:sldMk cId="0" sldId="293"/>
            <ac:spMk id="47127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9:27.473" v="108" actId="2711"/>
          <ac:spMkLst>
            <pc:docMk/>
            <pc:sldMk cId="0" sldId="293"/>
            <ac:spMk id="47128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08:58.489" v="103" actId="255"/>
          <ac:spMkLst>
            <pc:docMk/>
            <pc:sldMk cId="0" sldId="293"/>
            <ac:spMk id="47129" creationId="{00000000-0000-0000-0000-000000000000}"/>
          </ac:spMkLst>
        </pc:spChg>
      </pc:sldChg>
      <pc:sldChg chg="modSp mod modAnim">
        <pc:chgData name="Tariq Gilani" userId="f95dad9b-1e6c-498c-b573-9242e9268dd4" providerId="ADAL" clId="{84009928-6AAE-4EDF-BE7A-2467373541E2}" dt="2022-01-31T15:23:48.232" v="188" actId="20577"/>
        <pc:sldMkLst>
          <pc:docMk/>
          <pc:sldMk cId="0" sldId="294"/>
        </pc:sldMkLst>
        <pc:spChg chg="mod">
          <ac:chgData name="Tariq Gilani" userId="f95dad9b-1e6c-498c-b573-9242e9268dd4" providerId="ADAL" clId="{84009928-6AAE-4EDF-BE7A-2467373541E2}" dt="2022-01-31T15:20:31.112" v="162" actId="2711"/>
          <ac:spMkLst>
            <pc:docMk/>
            <pc:sldMk cId="0" sldId="294"/>
            <ac:spMk id="48130" creationId="{00000000-0000-0000-0000-000000000000}"/>
          </ac:spMkLst>
        </pc:spChg>
        <pc:spChg chg="mod">
          <ac:chgData name="Tariq Gilani" userId="f95dad9b-1e6c-498c-b573-9242e9268dd4" providerId="ADAL" clId="{84009928-6AAE-4EDF-BE7A-2467373541E2}" dt="2022-01-31T15:23:48.232" v="188" actId="20577"/>
          <ac:spMkLst>
            <pc:docMk/>
            <pc:sldMk cId="0" sldId="294"/>
            <ac:spMk id="48162" creationId="{00000000-0000-0000-0000-000000000000}"/>
          </ac:spMkLst>
        </pc:spChg>
      </pc:sldChg>
      <pc:sldChg chg="modSp mod">
        <pc:chgData name="Tariq Gilani" userId="f95dad9b-1e6c-498c-b573-9242e9268dd4" providerId="ADAL" clId="{84009928-6AAE-4EDF-BE7A-2467373541E2}" dt="2022-01-31T15:18:42.271" v="158" actId="255"/>
        <pc:sldMkLst>
          <pc:docMk/>
          <pc:sldMk cId="0" sldId="310"/>
        </pc:sldMkLst>
        <pc:spChg chg="mod">
          <ac:chgData name="Tariq Gilani" userId="f95dad9b-1e6c-498c-b573-9242e9268dd4" providerId="ADAL" clId="{84009928-6AAE-4EDF-BE7A-2467373541E2}" dt="2022-01-31T15:18:42.271" v="158" actId="255"/>
          <ac:spMkLst>
            <pc:docMk/>
            <pc:sldMk cId="0" sldId="310"/>
            <ac:spMk id="11266" creationId="{E37ACAFF-D16D-46D7-85FB-691F393A9CEA}"/>
          </ac:spMkLst>
        </pc:spChg>
      </pc:sldChg>
      <pc:sldChg chg="modSp mod">
        <pc:chgData name="Tariq Gilani" userId="f95dad9b-1e6c-498c-b573-9242e9268dd4" providerId="ADAL" clId="{84009928-6AAE-4EDF-BE7A-2467373541E2}" dt="2022-01-31T15:20:04.775" v="161" actId="1076"/>
        <pc:sldMkLst>
          <pc:docMk/>
          <pc:sldMk cId="0" sldId="311"/>
        </pc:sldMkLst>
        <pc:spChg chg="mod">
          <ac:chgData name="Tariq Gilani" userId="f95dad9b-1e6c-498c-b573-9242e9268dd4" providerId="ADAL" clId="{84009928-6AAE-4EDF-BE7A-2467373541E2}" dt="2022-01-31T15:19:51.711" v="160" actId="1076"/>
          <ac:spMkLst>
            <pc:docMk/>
            <pc:sldMk cId="0" sldId="311"/>
            <ac:spMk id="2" creationId="{14698783-DF73-4D4A-B80D-8F62A53B104B}"/>
          </ac:spMkLst>
        </pc:spChg>
        <pc:picChg chg="mod">
          <ac:chgData name="Tariq Gilani" userId="f95dad9b-1e6c-498c-b573-9242e9268dd4" providerId="ADAL" clId="{84009928-6AAE-4EDF-BE7A-2467373541E2}" dt="2022-01-31T15:19:48.871" v="159" actId="1076"/>
          <ac:picMkLst>
            <pc:docMk/>
            <pc:sldMk cId="0" sldId="311"/>
            <ac:picMk id="12291" creationId="{7C8BF3AC-B650-4AA2-A08A-2601022CF8B9}"/>
          </ac:picMkLst>
        </pc:picChg>
        <pc:picChg chg="mod">
          <ac:chgData name="Tariq Gilani" userId="f95dad9b-1e6c-498c-b573-9242e9268dd4" providerId="ADAL" clId="{84009928-6AAE-4EDF-BE7A-2467373541E2}" dt="2022-01-31T15:20:04.775" v="161" actId="1076"/>
          <ac:picMkLst>
            <pc:docMk/>
            <pc:sldMk cId="0" sldId="311"/>
            <ac:picMk id="12294" creationId="{278E2218-6DB0-4B3E-AD27-7B4706F701A6}"/>
          </ac:picMkLst>
        </pc:picChg>
      </pc:sldChg>
      <pc:sldChg chg="modSp mod">
        <pc:chgData name="Tariq Gilani" userId="f95dad9b-1e6c-498c-b573-9242e9268dd4" providerId="ADAL" clId="{84009928-6AAE-4EDF-BE7A-2467373541E2}" dt="2022-01-31T14:55:06.700" v="9" actId="14100"/>
        <pc:sldMkLst>
          <pc:docMk/>
          <pc:sldMk cId="0" sldId="421"/>
        </pc:sldMkLst>
        <pc:spChg chg="mod">
          <ac:chgData name="Tariq Gilani" userId="f95dad9b-1e6c-498c-b573-9242e9268dd4" providerId="ADAL" clId="{84009928-6AAE-4EDF-BE7A-2467373541E2}" dt="2022-01-31T14:55:06.700" v="9" actId="14100"/>
          <ac:spMkLst>
            <pc:docMk/>
            <pc:sldMk cId="0" sldId="421"/>
            <ac:spMk id="6" creationId="{5DBF80ED-FE4C-40C7-9C44-04445747FBA0}"/>
          </ac:spMkLst>
        </pc:spChg>
      </pc:sldChg>
      <pc:sldChg chg="modSp mod">
        <pc:chgData name="Tariq Gilani" userId="f95dad9b-1e6c-498c-b573-9242e9268dd4" providerId="ADAL" clId="{84009928-6AAE-4EDF-BE7A-2467373541E2}" dt="2022-01-31T15:14:48.463" v="152" actId="2711"/>
        <pc:sldMkLst>
          <pc:docMk/>
          <pc:sldMk cId="0" sldId="422"/>
        </pc:sldMkLst>
        <pc:spChg chg="mod">
          <ac:chgData name="Tariq Gilani" userId="f95dad9b-1e6c-498c-b573-9242e9268dd4" providerId="ADAL" clId="{84009928-6AAE-4EDF-BE7A-2467373541E2}" dt="2022-01-31T15:14:48.463" v="152" actId="2711"/>
          <ac:spMkLst>
            <pc:docMk/>
            <pc:sldMk cId="0" sldId="422"/>
            <ac:spMk id="1027" creationId="{81E75766-A7A1-4969-AD8D-1BC3E196B89F}"/>
          </ac:spMkLst>
        </pc:spChg>
      </pc:sldChg>
      <pc:sldChg chg="modSp modAnim">
        <pc:chgData name="Tariq Gilani" userId="f95dad9b-1e6c-498c-b573-9242e9268dd4" providerId="ADAL" clId="{84009928-6AAE-4EDF-BE7A-2467373541E2}" dt="2022-01-31T15:17:01.134" v="156" actId="2711"/>
        <pc:sldMkLst>
          <pc:docMk/>
          <pc:sldMk cId="0" sldId="424"/>
        </pc:sldMkLst>
        <pc:spChg chg="mod">
          <ac:chgData name="Tariq Gilani" userId="f95dad9b-1e6c-498c-b573-9242e9268dd4" providerId="ADAL" clId="{84009928-6AAE-4EDF-BE7A-2467373541E2}" dt="2022-01-31T15:16:55.460" v="155" actId="2711"/>
          <ac:spMkLst>
            <pc:docMk/>
            <pc:sldMk cId="0" sldId="424"/>
            <ac:spMk id="10242" creationId="{1FFC0F59-BBC8-45AA-9083-1B28BC6140EB}"/>
          </ac:spMkLst>
        </pc:spChg>
        <pc:spChg chg="mod">
          <ac:chgData name="Tariq Gilani" userId="f95dad9b-1e6c-498c-b573-9242e9268dd4" providerId="ADAL" clId="{84009928-6AAE-4EDF-BE7A-2467373541E2}" dt="2022-01-31T15:17:01.134" v="156" actId="2711"/>
          <ac:spMkLst>
            <pc:docMk/>
            <pc:sldMk cId="0" sldId="424"/>
            <ac:spMk id="10243" creationId="{5F897FB8-B817-41E5-BCA6-AAF7C1338768}"/>
          </ac:spMkLst>
        </pc:spChg>
      </pc:sldChg>
      <pc:sldChg chg="modSp">
        <pc:chgData name="Tariq Gilani" userId="f95dad9b-1e6c-498c-b573-9242e9268dd4" providerId="ADAL" clId="{84009928-6AAE-4EDF-BE7A-2467373541E2}" dt="2022-01-31T14:57:47.436" v="33" actId="15"/>
        <pc:sldMkLst>
          <pc:docMk/>
          <pc:sldMk cId="0" sldId="444"/>
        </pc:sldMkLst>
        <pc:spChg chg="mod">
          <ac:chgData name="Tariq Gilani" userId="f95dad9b-1e6c-498c-b573-9242e9268dd4" providerId="ADAL" clId="{84009928-6AAE-4EDF-BE7A-2467373541E2}" dt="2022-01-31T14:57:39.605" v="31" actId="15"/>
          <ac:spMkLst>
            <pc:docMk/>
            <pc:sldMk cId="0" sldId="444"/>
            <ac:spMk id="6" creationId="{0CBE4A6F-0308-40B3-8714-B130D27BE717}"/>
          </ac:spMkLst>
        </pc:spChg>
        <pc:spChg chg="mod">
          <ac:chgData name="Tariq Gilani" userId="f95dad9b-1e6c-498c-b573-9242e9268dd4" providerId="ADAL" clId="{84009928-6AAE-4EDF-BE7A-2467373541E2}" dt="2022-01-31T14:57:47.436" v="33" actId="15"/>
          <ac:spMkLst>
            <pc:docMk/>
            <pc:sldMk cId="0" sldId="444"/>
            <ac:spMk id="11" creationId="{9C218F06-9397-4846-9EEB-295980052069}"/>
          </ac:spMkLst>
        </pc:spChg>
      </pc:sldChg>
      <pc:sldChg chg="modSp mod">
        <pc:chgData name="Tariq Gilani" userId="f95dad9b-1e6c-498c-b573-9242e9268dd4" providerId="ADAL" clId="{84009928-6AAE-4EDF-BE7A-2467373541E2}" dt="2022-01-31T15:00:07.814" v="64" actId="20577"/>
        <pc:sldMkLst>
          <pc:docMk/>
          <pc:sldMk cId="815567926" sldId="473"/>
        </pc:sldMkLst>
        <pc:spChg chg="mod">
          <ac:chgData name="Tariq Gilani" userId="f95dad9b-1e6c-498c-b573-9242e9268dd4" providerId="ADAL" clId="{84009928-6AAE-4EDF-BE7A-2467373541E2}" dt="2022-01-31T14:59:28.114" v="45" actId="1037"/>
          <ac:spMkLst>
            <pc:docMk/>
            <pc:sldMk cId="815567926" sldId="473"/>
            <ac:spMk id="3" creationId="{4F5CE5C6-ACF7-4BCF-930D-79DAA44719F1}"/>
          </ac:spMkLst>
        </pc:spChg>
        <pc:spChg chg="mod">
          <ac:chgData name="Tariq Gilani" userId="f95dad9b-1e6c-498c-b573-9242e9268dd4" providerId="ADAL" clId="{84009928-6AAE-4EDF-BE7A-2467373541E2}" dt="2022-01-31T14:59:46.674" v="46" actId="1076"/>
          <ac:spMkLst>
            <pc:docMk/>
            <pc:sldMk cId="815567926" sldId="473"/>
            <ac:spMk id="6" creationId="{9E89EFAA-48A8-4484-9496-FD16F47D7E4B}"/>
          </ac:spMkLst>
        </pc:spChg>
        <pc:spChg chg="mod">
          <ac:chgData name="Tariq Gilani" userId="f95dad9b-1e6c-498c-b573-9242e9268dd4" providerId="ADAL" clId="{84009928-6AAE-4EDF-BE7A-2467373541E2}" dt="2022-01-31T15:00:07.814" v="64" actId="20577"/>
          <ac:spMkLst>
            <pc:docMk/>
            <pc:sldMk cId="815567926" sldId="473"/>
            <ac:spMk id="7171" creationId="{E3EA4AE8-4A89-46D1-AED6-F0EAC5F06C1F}"/>
          </ac:spMkLst>
        </pc:spChg>
      </pc:sldChg>
      <pc:sldChg chg="modSp mod">
        <pc:chgData name="Tariq Gilani" userId="f95dad9b-1e6c-498c-b573-9242e9268dd4" providerId="ADAL" clId="{84009928-6AAE-4EDF-BE7A-2467373541E2}" dt="2022-01-31T14:55:48.027" v="18" actId="20577"/>
        <pc:sldMkLst>
          <pc:docMk/>
          <pc:sldMk cId="2467788989" sldId="475"/>
        </pc:sldMkLst>
        <pc:spChg chg="mod">
          <ac:chgData name="Tariq Gilani" userId="f95dad9b-1e6c-498c-b573-9242e9268dd4" providerId="ADAL" clId="{84009928-6AAE-4EDF-BE7A-2467373541E2}" dt="2022-01-31T14:55:48.027" v="18" actId="20577"/>
          <ac:spMkLst>
            <pc:docMk/>
            <pc:sldMk cId="2467788989" sldId="475"/>
            <ac:spMk id="18" creationId="{36F1340F-29DE-4FE9-B364-3F225BF2AF6C}"/>
          </ac:spMkLst>
        </pc:spChg>
      </pc:sldChg>
      <pc:sldChg chg="modSp">
        <pc:chgData name="Tariq Gilani" userId="f95dad9b-1e6c-498c-b573-9242e9268dd4" providerId="ADAL" clId="{84009928-6AAE-4EDF-BE7A-2467373541E2}" dt="2022-01-31T14:56:21.614" v="27" actId="20577"/>
        <pc:sldMkLst>
          <pc:docMk/>
          <pc:sldMk cId="2329104588" sldId="476"/>
        </pc:sldMkLst>
        <pc:spChg chg="mod">
          <ac:chgData name="Tariq Gilani" userId="f95dad9b-1e6c-498c-b573-9242e9268dd4" providerId="ADAL" clId="{84009928-6AAE-4EDF-BE7A-2467373541E2}" dt="2022-01-31T14:56:21.614" v="27" actId="20577"/>
          <ac:spMkLst>
            <pc:docMk/>
            <pc:sldMk cId="2329104588" sldId="476"/>
            <ac:spMk id="5" creationId="{CAECF14E-8746-48A2-8215-FCE7221B9A3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1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93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8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90FE5C-EFAA-48E8-8DBB-451812EA94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B50C-76ED-4308-A336-76E712EF7AE4}" type="datetime1">
              <a:rPr lang="en-US" smtClean="0"/>
              <a:t>1/31/2022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8D0768-7647-4485-AE9C-68840A99C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32009-F6E3-4F32-A89E-EAF0FB018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8D436-1A7C-4384-A289-AC118FB1B1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78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Internal Energy of an Ideal Gas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04800" y="990600"/>
            <a:ext cx="495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latin typeface="Arial" charset="0"/>
              </a:rPr>
              <a:t>The internal energy of an ideal gas </a:t>
            </a:r>
          </a:p>
          <a:p>
            <a:pPr algn="just"/>
            <a:r>
              <a:rPr lang="en-US" sz="2400" dirty="0">
                <a:latin typeface="Arial" charset="0"/>
              </a:rPr>
              <a:t>with </a:t>
            </a:r>
            <a:r>
              <a:rPr lang="en-US" sz="2400" b="1" i="1" dirty="0">
                <a:latin typeface="Arial" charset="0"/>
              </a:rPr>
              <a:t>f</a:t>
            </a:r>
            <a:r>
              <a:rPr lang="en-US" sz="2400" dirty="0">
                <a:latin typeface="Arial" charset="0"/>
              </a:rPr>
              <a:t> degrees of freedom: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5518150" y="990600"/>
          <a:ext cx="19494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12520" imgH="393480" progId="Equation.3">
                  <p:embed/>
                </p:oleObj>
              </mc:Choice>
              <mc:Fallback>
                <p:oleObj name="Equation" r:id="rId3" imgW="812520" imgH="393480" progId="Equation.3">
                  <p:embed/>
                  <p:pic>
                    <p:nvPicPr>
                      <p:cNvPr id="43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990600"/>
                        <a:ext cx="1949450" cy="8858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838200" y="1905000"/>
            <a:ext cx="705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charset="0"/>
                <a:sym typeface="Symbol" pitchFamily="18" charset="2"/>
              </a:rPr>
              <a:t>f  </a:t>
            </a:r>
            <a:r>
              <a:rPr lang="en-US" sz="2400" dirty="0">
                <a:latin typeface="Arial" charset="0"/>
                <a:sym typeface="Symbol" pitchFamily="18" charset="2"/>
              </a:rPr>
              <a:t>  </a:t>
            </a:r>
            <a:r>
              <a:rPr lang="en-US" sz="2400" dirty="0">
                <a:latin typeface="Arial" charset="0"/>
              </a:rPr>
              <a:t>3 (monatomic),  5  (diatomic),  6  (polyatomic)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228600" y="3581400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" charset="0"/>
              </a:rPr>
              <a:t>How does the internal energy of air in this (not-air-tight) room change with </a:t>
            </a:r>
            <a:r>
              <a:rPr lang="en-US" sz="2400" b="1" i="1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if the external </a:t>
            </a:r>
            <a:r>
              <a:rPr lang="en-US" sz="2400" b="1" i="1" dirty="0">
                <a:latin typeface="Arial" charset="0"/>
              </a:rPr>
              <a:t>P = const</a:t>
            </a:r>
            <a:r>
              <a:rPr lang="en-US" sz="2400" dirty="0">
                <a:latin typeface="Arial" charset="0"/>
              </a:rPr>
              <a:t>?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466975" y="4633913"/>
          <a:ext cx="36750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25400" imgH="393480" progId="Equation.3">
                  <p:embed/>
                </p:oleObj>
              </mc:Choice>
              <mc:Fallback>
                <p:oleObj name="Equation" r:id="rId5" imgW="1625400" imgH="393480" progId="Equation.3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4633913"/>
                        <a:ext cx="3675063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9"/>
          <p:cNvSpPr>
            <a:spLocks noChangeArrowheads="1"/>
          </p:cNvSpPr>
          <p:nvPr/>
        </p:nvSpPr>
        <p:spPr bwMode="auto">
          <a:xfrm>
            <a:off x="304800" y="2362200"/>
            <a:ext cx="845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(here only translational and rotational degrees of freedom are considered; neglect the vibrational that can be excited at very high temperatures)</a:t>
            </a:r>
          </a:p>
        </p:txBody>
      </p:sp>
      <p:sp>
        <p:nvSpPr>
          <p:cNvPr id="43017" name="Rectangle 10"/>
          <p:cNvSpPr>
            <a:spLocks noChangeArrowheads="1"/>
          </p:cNvSpPr>
          <p:nvPr/>
        </p:nvSpPr>
        <p:spPr bwMode="auto">
          <a:xfrm>
            <a:off x="228600" y="556260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" charset="0"/>
              </a:rPr>
              <a:t>It does not change at all; an increase in the kinetic energy of individual molecules with </a:t>
            </a:r>
            <a:r>
              <a:rPr lang="en-US" sz="2400" b="1" i="1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is compensated by a decrease of their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/>
      <p:bldP spid="43016" grpId="0"/>
      <p:bldP spid="430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457200"/>
            <a:ext cx="57912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Quasi-Static Processes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762000" y="1905000"/>
            <a:ext cx="1295400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762000" y="409575"/>
            <a:ext cx="0" cy="15240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2057400" y="409575"/>
            <a:ext cx="0" cy="15240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86000" y="1143000"/>
            <a:ext cx="6400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i="1" dirty="0">
                <a:cs typeface="Times New Roman" panose="02020603050405020304" pitchFamily="18" charset="0"/>
              </a:rPr>
              <a:t>Quasi-static (quasi-equilibrium) processes</a:t>
            </a:r>
            <a:r>
              <a:rPr lang="en-US" sz="2000" dirty="0">
                <a:cs typeface="Times New Roman" panose="02020603050405020304" pitchFamily="18" charset="0"/>
              </a:rPr>
              <a:t> – sufficiently slow processes, </a:t>
            </a:r>
            <a:r>
              <a:rPr lang="en-US" sz="2000" i="1" dirty="0">
                <a:cs typeface="Times New Roman" panose="02020603050405020304" pitchFamily="18" charset="0"/>
              </a:rPr>
              <a:t>any</a:t>
            </a:r>
            <a:r>
              <a:rPr lang="en-US" sz="2000" dirty="0">
                <a:cs typeface="Times New Roman" panose="02020603050405020304" pitchFamily="18" charset="0"/>
              </a:rPr>
              <a:t> intermediate state can be considered as an equilibrium state (the </a:t>
            </a:r>
            <a:r>
              <a:rPr lang="en-US" sz="2000" dirty="0" err="1">
                <a:cs typeface="Times New Roman" panose="02020603050405020304" pitchFamily="18" charset="0"/>
              </a:rPr>
              <a:t>macroparameters</a:t>
            </a:r>
            <a:r>
              <a:rPr lang="en-US" sz="2000" dirty="0">
                <a:cs typeface="Times New Roman" panose="02020603050405020304" pitchFamily="18" charset="0"/>
              </a:rPr>
              <a:t> are well-defined for all intermediate states).</a:t>
            </a:r>
          </a:p>
        </p:txBody>
      </p:sp>
      <p:sp>
        <p:nvSpPr>
          <p:cNvPr id="46087" name="Freeform 7" descr="Sand"/>
          <p:cNvSpPr>
            <a:spLocks/>
          </p:cNvSpPr>
          <p:nvPr/>
        </p:nvSpPr>
        <p:spPr bwMode="auto">
          <a:xfrm>
            <a:off x="911225" y="288925"/>
            <a:ext cx="985838" cy="481013"/>
          </a:xfrm>
          <a:custGeom>
            <a:avLst/>
            <a:gdLst>
              <a:gd name="T0" fmla="*/ 9 w 621"/>
              <a:gd name="T1" fmla="*/ 284 h 303"/>
              <a:gd name="T2" fmla="*/ 55 w 621"/>
              <a:gd name="T3" fmla="*/ 248 h 303"/>
              <a:gd name="T4" fmla="*/ 82 w 621"/>
              <a:gd name="T5" fmla="*/ 175 h 303"/>
              <a:gd name="T6" fmla="*/ 183 w 621"/>
              <a:gd name="T7" fmla="*/ 102 h 303"/>
              <a:gd name="T8" fmla="*/ 219 w 621"/>
              <a:gd name="T9" fmla="*/ 47 h 303"/>
              <a:gd name="T10" fmla="*/ 274 w 621"/>
              <a:gd name="T11" fmla="*/ 10 h 303"/>
              <a:gd name="T12" fmla="*/ 320 w 621"/>
              <a:gd name="T13" fmla="*/ 38 h 303"/>
              <a:gd name="T14" fmla="*/ 347 w 621"/>
              <a:gd name="T15" fmla="*/ 47 h 303"/>
              <a:gd name="T16" fmla="*/ 475 w 621"/>
              <a:gd name="T17" fmla="*/ 147 h 303"/>
              <a:gd name="T18" fmla="*/ 530 w 621"/>
              <a:gd name="T19" fmla="*/ 230 h 303"/>
              <a:gd name="T20" fmla="*/ 557 w 621"/>
              <a:gd name="T21" fmla="*/ 239 h 303"/>
              <a:gd name="T22" fmla="*/ 612 w 621"/>
              <a:gd name="T23" fmla="*/ 275 h 303"/>
              <a:gd name="T24" fmla="*/ 585 w 621"/>
              <a:gd name="T25" fmla="*/ 257 h 303"/>
              <a:gd name="T26" fmla="*/ 164 w 621"/>
              <a:gd name="T27" fmla="*/ 303 h 303"/>
              <a:gd name="T28" fmla="*/ 27 w 621"/>
              <a:gd name="T29" fmla="*/ 284 h 303"/>
              <a:gd name="T30" fmla="*/ 9 w 621"/>
              <a:gd name="T31" fmla="*/ 257 h 303"/>
              <a:gd name="T32" fmla="*/ 9 w 621"/>
              <a:gd name="T33" fmla="*/ 284 h 3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21"/>
              <a:gd name="T52" fmla="*/ 0 h 303"/>
              <a:gd name="T53" fmla="*/ 621 w 621"/>
              <a:gd name="T54" fmla="*/ 303 h 30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21" h="303">
                <a:moveTo>
                  <a:pt x="9" y="284"/>
                </a:moveTo>
                <a:cubicBezTo>
                  <a:pt x="17" y="279"/>
                  <a:pt x="49" y="259"/>
                  <a:pt x="55" y="248"/>
                </a:cubicBezTo>
                <a:cubicBezTo>
                  <a:pt x="103" y="154"/>
                  <a:pt x="21" y="269"/>
                  <a:pt x="82" y="175"/>
                </a:cubicBezTo>
                <a:cubicBezTo>
                  <a:pt x="106" y="139"/>
                  <a:pt x="155" y="132"/>
                  <a:pt x="183" y="102"/>
                </a:cubicBezTo>
                <a:cubicBezTo>
                  <a:pt x="198" y="86"/>
                  <a:pt x="204" y="62"/>
                  <a:pt x="219" y="47"/>
                </a:cubicBezTo>
                <a:cubicBezTo>
                  <a:pt x="235" y="31"/>
                  <a:pt x="274" y="10"/>
                  <a:pt x="274" y="10"/>
                </a:cubicBezTo>
                <a:cubicBezTo>
                  <a:pt x="348" y="35"/>
                  <a:pt x="258" y="0"/>
                  <a:pt x="320" y="38"/>
                </a:cubicBezTo>
                <a:cubicBezTo>
                  <a:pt x="328" y="43"/>
                  <a:pt x="339" y="42"/>
                  <a:pt x="347" y="47"/>
                </a:cubicBezTo>
                <a:cubicBezTo>
                  <a:pt x="382" y="66"/>
                  <a:pt x="451" y="116"/>
                  <a:pt x="475" y="147"/>
                </a:cubicBezTo>
                <a:cubicBezTo>
                  <a:pt x="486" y="161"/>
                  <a:pt x="516" y="209"/>
                  <a:pt x="530" y="230"/>
                </a:cubicBezTo>
                <a:cubicBezTo>
                  <a:pt x="535" y="238"/>
                  <a:pt x="549" y="234"/>
                  <a:pt x="557" y="239"/>
                </a:cubicBezTo>
                <a:cubicBezTo>
                  <a:pt x="576" y="250"/>
                  <a:pt x="594" y="263"/>
                  <a:pt x="612" y="275"/>
                </a:cubicBezTo>
                <a:cubicBezTo>
                  <a:pt x="621" y="281"/>
                  <a:pt x="585" y="257"/>
                  <a:pt x="585" y="257"/>
                </a:cubicBezTo>
                <a:cubicBezTo>
                  <a:pt x="444" y="266"/>
                  <a:pt x="305" y="289"/>
                  <a:pt x="164" y="303"/>
                </a:cubicBezTo>
                <a:cubicBezTo>
                  <a:pt x="118" y="297"/>
                  <a:pt x="71" y="297"/>
                  <a:pt x="27" y="284"/>
                </a:cubicBezTo>
                <a:cubicBezTo>
                  <a:pt x="17" y="281"/>
                  <a:pt x="20" y="257"/>
                  <a:pt x="9" y="257"/>
                </a:cubicBezTo>
                <a:cubicBezTo>
                  <a:pt x="0" y="257"/>
                  <a:pt x="9" y="275"/>
                  <a:pt x="9" y="284"/>
                </a:cubicBez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809625" y="762000"/>
            <a:ext cx="12192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81000" y="4305300"/>
            <a:ext cx="352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Examples of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cs typeface="Times New Roman" panose="02020603050405020304" pitchFamily="18" charset="0"/>
              </a:rPr>
              <a:t>quasi-</a:t>
            </a:r>
          </a:p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equilibrium processes</a:t>
            </a:r>
            <a:r>
              <a:rPr lang="en-US" sz="2000" b="1" dirty="0"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28600" y="5105400"/>
            <a:ext cx="37338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1" dirty="0">
                <a:latin typeface="Arial" charset="0"/>
              </a:rPr>
              <a:t>   </a:t>
            </a:r>
            <a:r>
              <a:rPr lang="en-US" sz="2000" dirty="0">
                <a:cs typeface="Times New Roman" panose="02020603050405020304" pitchFamily="18" charset="0"/>
              </a:rPr>
              <a:t>isochoric:</a:t>
            </a:r>
            <a:r>
              <a:rPr lang="en-US" sz="2000" b="1" dirty="0">
                <a:cs typeface="Times New Roman" panose="02020603050405020304" pitchFamily="18" charset="0"/>
              </a:rPr>
              <a:t>    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b="1" dirty="0">
                <a:cs typeface="Times New Roman" panose="02020603050405020304" pitchFamily="18" charset="0"/>
              </a:rPr>
              <a:t> = const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dirty="0">
                <a:cs typeface="Times New Roman" panose="02020603050405020304" pitchFamily="18" charset="0"/>
              </a:rPr>
              <a:t>   isobaric:</a:t>
            </a:r>
            <a:r>
              <a:rPr lang="en-US" sz="2000" b="1" dirty="0">
                <a:cs typeface="Times New Roman" panose="02020603050405020304" pitchFamily="18" charset="0"/>
              </a:rPr>
              <a:t>      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b="1" dirty="0">
                <a:cs typeface="Times New Roman" panose="02020603050405020304" pitchFamily="18" charset="0"/>
              </a:rPr>
              <a:t> = const</a:t>
            </a:r>
          </a:p>
          <a:p>
            <a:pPr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dirty="0">
                <a:cs typeface="Times New Roman" panose="02020603050405020304" pitchFamily="18" charset="0"/>
              </a:rPr>
              <a:t>   isothermal:</a:t>
            </a:r>
            <a:r>
              <a:rPr lang="en-US" sz="2000" b="1" dirty="0">
                <a:cs typeface="Times New Roman" panose="02020603050405020304" pitchFamily="18" charset="0"/>
              </a:rPr>
              <a:t>   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b="1" dirty="0">
                <a:cs typeface="Times New Roman" panose="02020603050405020304" pitchFamily="18" charset="0"/>
              </a:rPr>
              <a:t> = const</a:t>
            </a:r>
          </a:p>
          <a:p>
            <a:pPr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1" dirty="0">
                <a:cs typeface="Times New Roman" panose="02020603050405020304" pitchFamily="18" charset="0"/>
              </a:rPr>
              <a:t>   </a:t>
            </a:r>
            <a:r>
              <a:rPr lang="en-US" sz="2000" dirty="0">
                <a:cs typeface="Times New Roman" panose="02020603050405020304" pitchFamily="18" charset="0"/>
              </a:rPr>
              <a:t>adiabatic:</a:t>
            </a:r>
            <a:r>
              <a:rPr lang="en-US" sz="2000" b="1" dirty="0">
                <a:cs typeface="Times New Roman" panose="02020603050405020304" pitchFamily="18" charset="0"/>
              </a:rPr>
              <a:t>     </a:t>
            </a:r>
            <a:r>
              <a:rPr lang="en-US" sz="2000" b="1" i="1" dirty="0">
                <a:cs typeface="Times New Roman" panose="02020603050405020304" pitchFamily="18" charset="0"/>
              </a:rPr>
              <a:t>Q</a:t>
            </a:r>
            <a:r>
              <a:rPr lang="en-US" sz="2000" b="1" dirty="0">
                <a:cs typeface="Times New Roman" panose="02020603050405020304" pitchFamily="18" charset="0"/>
              </a:rPr>
              <a:t> = 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114800" y="4295775"/>
            <a:ext cx="44481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For quasi-equilibrium processes,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dirty="0">
                <a:cs typeface="Times New Roman" panose="02020603050405020304" pitchFamily="18" charset="0"/>
              </a:rPr>
              <a:t> are </a:t>
            </a:r>
            <a:r>
              <a:rPr lang="en-US" sz="2000" b="1" i="1" dirty="0">
                <a:cs typeface="Times New Roman" panose="02020603050405020304" pitchFamily="18" charset="0"/>
              </a:rPr>
              <a:t>well-defined</a:t>
            </a:r>
            <a:r>
              <a:rPr lang="en-US" sz="2000" dirty="0">
                <a:cs typeface="Times New Roman" panose="02020603050405020304" pitchFamily="18" charset="0"/>
              </a:rPr>
              <a:t> – the “path” between two states is a </a:t>
            </a:r>
            <a:r>
              <a:rPr lang="en-US" sz="2000" i="1" dirty="0">
                <a:cs typeface="Times New Roman" panose="02020603050405020304" pitchFamily="18" charset="0"/>
              </a:rPr>
              <a:t>continuous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i="1" dirty="0">
                <a:cs typeface="Times New Roman" panose="02020603050405020304" pitchFamily="18" charset="0"/>
              </a:rPr>
              <a:t>lines</a:t>
            </a:r>
            <a:r>
              <a:rPr lang="en-US" sz="2000" dirty="0">
                <a:cs typeface="Times New Roman" panose="02020603050405020304" pitchFamily="18" charset="0"/>
              </a:rPr>
              <a:t> in the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dirty="0">
                <a:cs typeface="Times New Roman" panose="02020603050405020304" pitchFamily="18" charset="0"/>
              </a:rPr>
              <a:t> space.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419225" y="8223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860F67-5A78-4B3C-B351-5D06F8A73DEF}"/>
              </a:ext>
            </a:extLst>
          </p:cNvPr>
          <p:cNvGrpSpPr/>
          <p:nvPr/>
        </p:nvGrpSpPr>
        <p:grpSpPr>
          <a:xfrm>
            <a:off x="7091363" y="5372100"/>
            <a:ext cx="1824037" cy="1333500"/>
            <a:chOff x="7091363" y="5372100"/>
            <a:chExt cx="1824037" cy="1333500"/>
          </a:xfrm>
        </p:grpSpPr>
        <p:sp>
          <p:nvSpPr>
            <p:cNvPr id="46098" name="Rectangle 18"/>
            <p:cNvSpPr>
              <a:spLocks noChangeArrowheads="1"/>
            </p:cNvSpPr>
            <p:nvPr/>
          </p:nvSpPr>
          <p:spPr bwMode="auto">
            <a:xfrm>
              <a:off x="7205663" y="6369050"/>
              <a:ext cx="3079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</a:rPr>
                <a:t>T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689DFFB-F4EF-4CAE-9664-7F6264961F20}"/>
                </a:ext>
              </a:extLst>
            </p:cNvPr>
            <p:cNvGrpSpPr/>
            <p:nvPr/>
          </p:nvGrpSpPr>
          <p:grpSpPr>
            <a:xfrm>
              <a:off x="7091363" y="5372100"/>
              <a:ext cx="1824037" cy="1160463"/>
              <a:chOff x="7091363" y="5372100"/>
              <a:chExt cx="1824037" cy="1160463"/>
            </a:xfrm>
          </p:grpSpPr>
          <p:sp>
            <p:nvSpPr>
              <p:cNvPr id="46093" name="Line 13"/>
              <p:cNvSpPr>
                <a:spLocks noChangeShapeType="1"/>
              </p:cNvSpPr>
              <p:nvPr/>
            </p:nvSpPr>
            <p:spPr bwMode="auto">
              <a:xfrm flipV="1">
                <a:off x="7548563" y="5424488"/>
                <a:ext cx="0" cy="685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Line 14"/>
              <p:cNvSpPr>
                <a:spLocks noChangeShapeType="1"/>
              </p:cNvSpPr>
              <p:nvPr/>
            </p:nvSpPr>
            <p:spPr bwMode="auto">
              <a:xfrm>
                <a:off x="7548563" y="6110288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5" name="Line 15"/>
              <p:cNvSpPr>
                <a:spLocks noChangeShapeType="1"/>
              </p:cNvSpPr>
              <p:nvPr/>
            </p:nvSpPr>
            <p:spPr bwMode="auto">
              <a:xfrm flipH="1">
                <a:off x="7167563" y="6110288"/>
                <a:ext cx="3810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6" name="Rectangle 16"/>
              <p:cNvSpPr>
                <a:spLocks noChangeArrowheads="1"/>
              </p:cNvSpPr>
              <p:nvPr/>
            </p:nvSpPr>
            <p:spPr bwMode="auto">
              <a:xfrm>
                <a:off x="7091363" y="5372100"/>
                <a:ext cx="31908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latin typeface="Arial" charset="0"/>
                  </a:rPr>
                  <a:t>P</a:t>
                </a:r>
              </a:p>
            </p:txBody>
          </p:sp>
          <p:sp>
            <p:nvSpPr>
              <p:cNvPr id="46097" name="Rectangle 17"/>
              <p:cNvSpPr>
                <a:spLocks noChangeArrowheads="1"/>
              </p:cNvSpPr>
              <p:nvPr/>
            </p:nvSpPr>
            <p:spPr bwMode="auto">
              <a:xfrm>
                <a:off x="8539163" y="6110288"/>
                <a:ext cx="37623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latin typeface="Arial" charset="0"/>
                  </a:rPr>
                  <a:t>V </a:t>
                </a:r>
              </a:p>
            </p:txBody>
          </p:sp>
          <p:sp>
            <p:nvSpPr>
              <p:cNvPr id="46099" name="Freeform 19"/>
              <p:cNvSpPr>
                <a:spLocks/>
              </p:cNvSpPr>
              <p:nvPr/>
            </p:nvSpPr>
            <p:spPr bwMode="auto">
              <a:xfrm>
                <a:off x="7700963" y="5640388"/>
                <a:ext cx="609600" cy="622300"/>
              </a:xfrm>
              <a:custGeom>
                <a:avLst/>
                <a:gdLst>
                  <a:gd name="T0" fmla="*/ 0 w 384"/>
                  <a:gd name="T1" fmla="*/ 392 h 392"/>
                  <a:gd name="T2" fmla="*/ 144 w 384"/>
                  <a:gd name="T3" fmla="*/ 296 h 392"/>
                  <a:gd name="T4" fmla="*/ 144 w 384"/>
                  <a:gd name="T5" fmla="*/ 104 h 392"/>
                  <a:gd name="T6" fmla="*/ 240 w 384"/>
                  <a:gd name="T7" fmla="*/ 8 h 392"/>
                  <a:gd name="T8" fmla="*/ 384 w 384"/>
                  <a:gd name="T9" fmla="*/ 56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4"/>
                  <a:gd name="T16" fmla="*/ 0 h 392"/>
                  <a:gd name="T17" fmla="*/ 384 w 384"/>
                  <a:gd name="T18" fmla="*/ 392 h 3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4" h="392">
                    <a:moveTo>
                      <a:pt x="0" y="392"/>
                    </a:moveTo>
                    <a:cubicBezTo>
                      <a:pt x="60" y="368"/>
                      <a:pt x="120" y="344"/>
                      <a:pt x="144" y="296"/>
                    </a:cubicBezTo>
                    <a:cubicBezTo>
                      <a:pt x="168" y="248"/>
                      <a:pt x="128" y="152"/>
                      <a:pt x="144" y="104"/>
                    </a:cubicBezTo>
                    <a:cubicBezTo>
                      <a:pt x="160" y="56"/>
                      <a:pt x="200" y="16"/>
                      <a:pt x="240" y="8"/>
                    </a:cubicBezTo>
                    <a:cubicBezTo>
                      <a:pt x="280" y="0"/>
                      <a:pt x="332" y="28"/>
                      <a:pt x="384" y="5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6100" name="Rectangle 20"/>
              <p:cNvSpPr>
                <a:spLocks noChangeArrowheads="1"/>
              </p:cNvSpPr>
              <p:nvPr/>
            </p:nvSpPr>
            <p:spPr bwMode="auto">
              <a:xfrm>
                <a:off x="7600950" y="6196013"/>
                <a:ext cx="354013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latin typeface="Arial" charset="0"/>
                  </a:rPr>
                  <a:t>1 </a:t>
                </a:r>
              </a:p>
            </p:txBody>
          </p:sp>
          <p:sp>
            <p:nvSpPr>
              <p:cNvPr id="46101" name="Rectangle 21"/>
              <p:cNvSpPr>
                <a:spLocks noChangeArrowheads="1"/>
              </p:cNvSpPr>
              <p:nvPr/>
            </p:nvSpPr>
            <p:spPr bwMode="auto">
              <a:xfrm>
                <a:off x="8305800" y="5448300"/>
                <a:ext cx="354013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>
                    <a:latin typeface="Arial" charset="0"/>
                  </a:rPr>
                  <a:t>2 </a:t>
                </a:r>
              </a:p>
            </p:txBody>
          </p:sp>
          <p:sp>
            <p:nvSpPr>
              <p:cNvPr id="46102" name="Oval 22"/>
              <p:cNvSpPr>
                <a:spLocks noChangeArrowheads="1"/>
              </p:cNvSpPr>
              <p:nvPr/>
            </p:nvSpPr>
            <p:spPr bwMode="auto">
              <a:xfrm>
                <a:off x="7620000" y="6238875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46103" name="Oval 23"/>
              <p:cNvSpPr>
                <a:spLocks noChangeArrowheads="1"/>
              </p:cNvSpPr>
              <p:nvPr/>
            </p:nvSpPr>
            <p:spPr bwMode="auto">
              <a:xfrm>
                <a:off x="8305800" y="5705475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</p:grp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4038600" y="4343400"/>
            <a:ext cx="0" cy="2286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228600" y="2438400"/>
            <a:ext cx="8686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i="1" dirty="0">
                <a:cs typeface="Times New Roman" panose="02020603050405020304" pitchFamily="18" charset="0"/>
              </a:rPr>
              <a:t>Advantage</a:t>
            </a:r>
            <a:r>
              <a:rPr lang="en-US" sz="2000" dirty="0">
                <a:cs typeface="Times New Roman" panose="02020603050405020304" pitchFamily="18" charset="0"/>
              </a:rPr>
              <a:t>: the state of a system that participates in a quasi-equilibrium process can be described with the </a:t>
            </a:r>
            <a:r>
              <a:rPr lang="en-US" sz="2000" b="1" i="1" dirty="0">
                <a:cs typeface="Times New Roman" panose="02020603050405020304" pitchFamily="18" charset="0"/>
              </a:rPr>
              <a:t>same (small) number of macro parameters</a:t>
            </a:r>
            <a:r>
              <a:rPr lang="en-US" sz="2000" dirty="0">
                <a:cs typeface="Times New Roman" panose="02020603050405020304" pitchFamily="18" charset="0"/>
              </a:rPr>
              <a:t> as for a system in equilibrium (e.g., for an ideal gas in quasi-equilibrium processes, this could be 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).  By contrast, for </a:t>
            </a:r>
            <a:r>
              <a:rPr lang="en-US" sz="2000" b="1" i="1" dirty="0">
                <a:cs typeface="Times New Roman" panose="02020603050405020304" pitchFamily="18" charset="0"/>
              </a:rPr>
              <a:t>non-equilibrium processes</a:t>
            </a:r>
            <a:r>
              <a:rPr lang="en-US" sz="2000" dirty="0">
                <a:cs typeface="Times New Roman" panose="02020603050405020304" pitchFamily="18" charset="0"/>
              </a:rPr>
              <a:t> (e.g. turbulent flow of gas), we need a </a:t>
            </a:r>
            <a:r>
              <a:rPr lang="en-US" sz="2000" b="1" i="1" dirty="0">
                <a:cs typeface="Times New Roman" panose="02020603050405020304" pitchFamily="18" charset="0"/>
              </a:rPr>
              <a:t>huge number of macro parameters</a:t>
            </a:r>
            <a:r>
              <a:rPr lang="en-US" sz="20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9" grpId="0"/>
      <p:bldP spid="46090" grpId="0"/>
      <p:bldP spid="46091" grpId="0"/>
      <p:bldP spid="46104" grpId="0" animBg="1"/>
      <p:bldP spid="46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819400" y="2400300"/>
            <a:ext cx="6172200" cy="1323439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i="1" dirty="0">
                <a:cs typeface="Times New Roman" panose="02020603050405020304" pitchFamily="18" charset="0"/>
              </a:rPr>
              <a:t>The sign:</a:t>
            </a:r>
            <a:r>
              <a:rPr lang="en-US" sz="2000" dirty="0">
                <a:cs typeface="Times New Roman" panose="02020603050405020304" pitchFamily="18" charset="0"/>
              </a:rPr>
              <a:t> if the volume is </a:t>
            </a:r>
            <a:r>
              <a:rPr lang="en-US" sz="2000" i="1" dirty="0">
                <a:cs typeface="Times New Roman" panose="02020603050405020304" pitchFamily="18" charset="0"/>
              </a:rPr>
              <a:t>decreased</a:t>
            </a:r>
            <a:r>
              <a:rPr lang="en-US" sz="2000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dirty="0">
                <a:cs typeface="Times New Roman" panose="02020603050405020304" pitchFamily="18" charset="0"/>
              </a:rPr>
              <a:t> is </a:t>
            </a:r>
            <a:r>
              <a:rPr lang="en-US" sz="2000" b="1" i="1" dirty="0">
                <a:cs typeface="Times New Roman" panose="02020603050405020304" pitchFamily="18" charset="0"/>
              </a:rPr>
              <a:t>positive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(by compressing gas, we increase its internal energy); if the volume is </a:t>
            </a:r>
            <a:r>
              <a:rPr lang="en-US" sz="2000" i="1" dirty="0">
                <a:cs typeface="Times New Roman" panose="02020603050405020304" pitchFamily="18" charset="0"/>
              </a:rPr>
              <a:t>increased</a:t>
            </a:r>
            <a:r>
              <a:rPr lang="en-US" sz="2000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dirty="0">
                <a:cs typeface="Times New Roman" panose="02020603050405020304" pitchFamily="18" charset="0"/>
              </a:rPr>
              <a:t> is </a:t>
            </a:r>
            <a:r>
              <a:rPr lang="en-US" sz="2000" b="1" i="1" dirty="0">
                <a:cs typeface="Times New Roman" panose="02020603050405020304" pitchFamily="18" charset="0"/>
              </a:rPr>
              <a:t>negative</a:t>
            </a:r>
            <a:r>
              <a:rPr lang="en-US" sz="2000" dirty="0">
                <a:cs typeface="Times New Roman" panose="02020603050405020304" pitchFamily="18" charset="0"/>
              </a:rPr>
              <a:t> (the gas decreases its internal energy by doing some work on the environment).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340610"/>
              </p:ext>
            </p:extLst>
          </p:nvPr>
        </p:nvGraphicFramePr>
        <p:xfrm>
          <a:off x="4038600" y="4208463"/>
          <a:ext cx="2895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84200" imgH="355320" progId="Equation.3">
                  <p:embed/>
                </p:oleObj>
              </mc:Choice>
              <mc:Fallback>
                <p:oleObj name="Equation" r:id="rId3" imgW="1384200" imgH="355320" progId="Equation.3">
                  <p:embed/>
                  <p:pic>
                    <p:nvPicPr>
                      <p:cNvPr id="471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208463"/>
                        <a:ext cx="2895600" cy="7429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352800" y="762000"/>
            <a:ext cx="556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>
                <a:cs typeface="Times New Roman" panose="02020603050405020304" pitchFamily="18" charset="0"/>
              </a:rPr>
              <a:t>The work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cs typeface="Times New Roman" panose="02020603050405020304" pitchFamily="18" charset="0"/>
              </a:rPr>
              <a:t>done by an external force</a:t>
            </a:r>
            <a:r>
              <a:rPr lang="en-US" sz="2000" i="1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on a gas enclosed within a cylinder fitted with a piston: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038600" y="152527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>
                <a:cs typeface="Times New Roman" panose="02020603050405020304" pitchFamily="18" charset="0"/>
              </a:rPr>
              <a:t>W = </a:t>
            </a:r>
            <a:r>
              <a:rPr lang="en-US" sz="2000" b="1" dirty="0">
                <a:cs typeface="Times New Roman" panose="02020603050405020304" pitchFamily="18" charset="0"/>
              </a:rPr>
              <a:t>(</a:t>
            </a:r>
            <a:r>
              <a:rPr lang="en-US" sz="2000" b="1" i="1" dirty="0">
                <a:cs typeface="Times New Roman" panose="02020603050405020304" pitchFamily="18" charset="0"/>
              </a:rPr>
              <a:t>PA</a:t>
            </a:r>
            <a:r>
              <a:rPr lang="en-US" sz="2000" b="1" dirty="0">
                <a:cs typeface="Times New Roman" panose="02020603050405020304" pitchFamily="18" charset="0"/>
              </a:rPr>
              <a:t>) </a:t>
            </a:r>
            <a:r>
              <a:rPr lang="en-US" sz="2000" b="1" i="1" dirty="0">
                <a:cs typeface="Times New Roman" panose="02020603050405020304" pitchFamily="18" charset="0"/>
              </a:rPr>
              <a:t>dx = P </a:t>
            </a:r>
            <a:r>
              <a:rPr lang="en-US" sz="2000" b="1" dirty="0"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cs typeface="Times New Roman" panose="02020603050405020304" pitchFamily="18" charset="0"/>
              </a:rPr>
              <a:t>Adx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en-US" sz="2000" b="1" i="1" dirty="0">
                <a:cs typeface="Times New Roman" panose="02020603050405020304" pitchFamily="18" charset="0"/>
              </a:rPr>
              <a:t> = – </a:t>
            </a:r>
            <a:r>
              <a:rPr lang="en-US" sz="2000" b="1" i="1" dirty="0" err="1">
                <a:cs typeface="Times New Roman" panose="02020603050405020304" pitchFamily="18" charset="0"/>
              </a:rPr>
              <a:t>PdV</a:t>
            </a:r>
            <a:endParaRPr lang="en-US" sz="2000" b="1" i="1" dirty="0">
              <a:cs typeface="Times New Roman" panose="02020603050405020304" pitchFamily="18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1752600" y="2682875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cs typeface="Times New Roman" panose="02020603050405020304" pitchFamily="18" charset="0"/>
                <a:sym typeface="Symbol" pitchFamily="18" charset="2"/>
              </a:rPr>
              <a:t></a:t>
            </a:r>
            <a:r>
              <a:rPr lang="en-US" b="1" i="1" dirty="0">
                <a:cs typeface="Times New Roman" panose="02020603050405020304" pitchFamily="18" charset="0"/>
                <a:sym typeface="Symbol" pitchFamily="18" charset="2"/>
              </a:rPr>
              <a:t>x</a:t>
            </a:r>
            <a:endParaRPr lang="en-US" b="1" i="1" dirty="0"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C28109-AB35-4F0E-B0B7-DD7E53C303CD}"/>
              </a:ext>
            </a:extLst>
          </p:cNvPr>
          <p:cNvGrpSpPr/>
          <p:nvPr/>
        </p:nvGrpSpPr>
        <p:grpSpPr>
          <a:xfrm>
            <a:off x="685800" y="1066800"/>
            <a:ext cx="1828800" cy="1614488"/>
            <a:chOff x="685800" y="1066800"/>
            <a:chExt cx="1828800" cy="1614488"/>
          </a:xfrm>
        </p:grpSpPr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>
              <a:off x="701675" y="1079500"/>
              <a:ext cx="0" cy="152400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 flipV="1">
              <a:off x="685800" y="2590800"/>
              <a:ext cx="182880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1828800" y="1108075"/>
              <a:ext cx="0" cy="14478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>
              <a:off x="1828800" y="2681288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H="1">
              <a:off x="2117725" y="1104900"/>
              <a:ext cx="0" cy="1447800"/>
            </a:xfrm>
            <a:prstGeom prst="line">
              <a:avLst/>
            </a:prstGeom>
            <a:noFill/>
            <a:ln w="63500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>
              <a:off x="1828800" y="1841500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V="1">
              <a:off x="685800" y="1066800"/>
              <a:ext cx="182880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570D7A7-B9CB-4734-B97C-FFD1E049953B}"/>
              </a:ext>
            </a:extLst>
          </p:cNvPr>
          <p:cNvGrpSpPr/>
          <p:nvPr/>
        </p:nvGrpSpPr>
        <p:grpSpPr>
          <a:xfrm>
            <a:off x="685800" y="3200400"/>
            <a:ext cx="1981200" cy="1524000"/>
            <a:chOff x="685800" y="3200400"/>
            <a:chExt cx="1981200" cy="1524000"/>
          </a:xfrm>
        </p:grpSpPr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685800" y="3200400"/>
              <a:ext cx="1981200" cy="1524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7120" name="Oval 16"/>
            <p:cNvSpPr>
              <a:spLocks noChangeArrowheads="1"/>
            </p:cNvSpPr>
            <p:nvPr/>
          </p:nvSpPr>
          <p:spPr bwMode="auto">
            <a:xfrm>
              <a:off x="838200" y="3429000"/>
              <a:ext cx="1676400" cy="1143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V="1">
              <a:off x="1600200" y="343376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V="1">
              <a:off x="2286000" y="4389438"/>
              <a:ext cx="228600" cy="47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>
              <a:off x="1752600" y="4271963"/>
              <a:ext cx="0" cy="3000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H="1" flipV="1">
              <a:off x="838200" y="4038600"/>
              <a:ext cx="304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5" name="Rectangle 21"/>
            <p:cNvSpPr>
              <a:spLocks noChangeArrowheads="1"/>
            </p:cNvSpPr>
            <p:nvPr/>
          </p:nvSpPr>
          <p:spPr bwMode="auto">
            <a:xfrm>
              <a:off x="1676400" y="3657600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</a:t>
              </a:r>
            </a:p>
          </p:txBody>
        </p:sp>
      </p:grp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152400" y="4935538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>
                <a:cs typeface="Times New Roman" panose="02020603050405020304" pitchFamily="18" charset="0"/>
              </a:rPr>
              <a:t>W = – </a:t>
            </a:r>
            <a:r>
              <a:rPr lang="en-US" sz="2000" b="1" i="1" dirty="0" err="1">
                <a:cs typeface="Times New Roman" panose="02020603050405020304" pitchFamily="18" charset="0"/>
              </a:rPr>
              <a:t>PdV</a:t>
            </a:r>
            <a:r>
              <a:rPr lang="en-US" sz="2000" b="1" i="1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  This applies to any shape of system boundary</a:t>
            </a:r>
            <a:endParaRPr lang="en-US" sz="2000" b="1" dirty="0">
              <a:cs typeface="Times New Roman" panose="02020603050405020304" pitchFamily="18" charset="0"/>
            </a:endParaRP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152400" y="5789613"/>
            <a:ext cx="868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The work is not necessarily associated with the volume changes – e.g., in the Joule’s experiments on determining the “mechanical equivalent of heat”, the system (water) was heated by stirring.</a:t>
            </a:r>
          </a:p>
        </p:txBody>
      </p:sp>
      <p:sp>
        <p:nvSpPr>
          <p:cNvPr id="47128" name="Rectangle 25"/>
          <p:cNvSpPr>
            <a:spLocks noChangeArrowheads="1"/>
          </p:cNvSpPr>
          <p:nvPr/>
        </p:nvSpPr>
        <p:spPr bwMode="auto">
          <a:xfrm>
            <a:off x="4343400" y="5080000"/>
            <a:ext cx="2203488" cy="477054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 dirty="0">
                <a:latin typeface="Arial" charset="0"/>
                <a:sym typeface="Symbol" pitchFamily="18" charset="2"/>
              </a:rPr>
              <a:t> </a:t>
            </a:r>
            <a:r>
              <a:rPr lang="en-US" sz="2500" b="1" i="1" dirty="0" err="1">
                <a:cs typeface="Times New Roman" panose="02020603050405020304" pitchFamily="18" charset="0"/>
                <a:sym typeface="Symbol" pitchFamily="18" charset="2"/>
              </a:rPr>
              <a:t>dU</a:t>
            </a:r>
            <a:r>
              <a:rPr lang="en-US" sz="2500" b="1" i="1" dirty="0">
                <a:cs typeface="Times New Roman" panose="02020603050405020304" pitchFamily="18" charset="0"/>
                <a:sym typeface="Symbol" pitchFamily="18" charset="2"/>
              </a:rPr>
              <a:t> = </a:t>
            </a:r>
            <a:r>
              <a:rPr lang="en-US" sz="2500" b="1" i="1" dirty="0">
                <a:cs typeface="Times New Roman" panose="02020603050405020304" pitchFamily="18" charset="0"/>
              </a:rPr>
              <a:t>Q – </a:t>
            </a:r>
            <a:r>
              <a:rPr lang="en-US" sz="2500" b="1" i="1" dirty="0" err="1">
                <a:cs typeface="Times New Roman" panose="02020603050405020304" pitchFamily="18" charset="0"/>
              </a:rPr>
              <a:t>PdV</a:t>
            </a:r>
            <a:r>
              <a:rPr lang="en-US" sz="2500" b="1" i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129" name="Rectangle 26"/>
          <p:cNvSpPr>
            <a:spLocks noChangeArrowheads="1"/>
          </p:cNvSpPr>
          <p:nvPr/>
        </p:nvSpPr>
        <p:spPr bwMode="auto">
          <a:xfrm>
            <a:off x="2209800" y="1066800"/>
            <a:ext cx="114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 dirty="0">
                <a:cs typeface="Times New Roman" panose="02020603050405020304" pitchFamily="18" charset="0"/>
              </a:rPr>
              <a:t>A </a:t>
            </a:r>
            <a:r>
              <a:rPr lang="en-US" dirty="0">
                <a:cs typeface="Times New Roman" panose="02020603050405020304" pitchFamily="18" charset="0"/>
              </a:rPr>
              <a:t>– the piston area</a:t>
            </a:r>
          </a:p>
        </p:txBody>
      </p:sp>
      <p:sp>
        <p:nvSpPr>
          <p:cNvPr id="47130" name="Rectangle 27"/>
          <p:cNvSpPr>
            <a:spLocks noChangeArrowheads="1"/>
          </p:cNvSpPr>
          <p:nvPr/>
        </p:nvSpPr>
        <p:spPr bwMode="auto">
          <a:xfrm>
            <a:off x="4586288" y="201453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" charset="0"/>
              </a:rPr>
              <a:t>force</a:t>
            </a:r>
          </a:p>
        </p:txBody>
      </p:sp>
      <p:sp>
        <p:nvSpPr>
          <p:cNvPr id="47131" name="AutoShape 29"/>
          <p:cNvSpPr>
            <a:spLocks/>
          </p:cNvSpPr>
          <p:nvPr/>
        </p:nvSpPr>
        <p:spPr bwMode="auto">
          <a:xfrm rot="5400000">
            <a:off x="4894263" y="183134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D55C505F-34DA-4D00-8B1C-07FAAA738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2840" y="4662627"/>
            <a:ext cx="1484894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As</a:t>
            </a:r>
          </a:p>
          <a:p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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U = </a:t>
            </a:r>
            <a:r>
              <a:rPr lang="en-US" sz="2000" b="1" i="1" dirty="0">
                <a:cs typeface="Times New Roman" panose="02020603050405020304" pitchFamily="18" charset="0"/>
              </a:rPr>
              <a:t>Q + 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0" grpId="0"/>
      <p:bldP spid="47114" grpId="0"/>
      <p:bldP spid="47126" grpId="0"/>
      <p:bldP spid="47127" grpId="0"/>
      <p:bldP spid="47128" grpId="0" animBg="1"/>
      <p:bldP spid="47129" grpId="0"/>
      <p:bldP spid="47130" grpId="0"/>
      <p:bldP spid="47131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1E75766-A7A1-4969-AD8D-1BC3E196B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BC5B8D7F-F206-4CFE-BB9C-5342235AF7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700405"/>
              </p:ext>
            </p:extLst>
          </p:nvPr>
        </p:nvGraphicFramePr>
        <p:xfrm>
          <a:off x="1066800" y="1828801"/>
          <a:ext cx="6954043" cy="21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73320" imgH="965160" progId="Equation.3">
                  <p:embed/>
                </p:oleObj>
              </mc:Choice>
              <mc:Fallback>
                <p:oleObj name="Equation" r:id="rId2" imgW="3073320" imgH="965160" progId="Equation.3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BC5B8D7F-F206-4CFE-BB9C-5342235AF7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28801"/>
                        <a:ext cx="6954043" cy="21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8">
            <a:extLst>
              <a:ext uri="{FF2B5EF4-FFF2-40B4-BE49-F238E27FC236}">
                <a16:creationId xmlns:a16="http://schemas.microsoft.com/office/drawing/2014/main" id="{952A4DF0-ED4A-4226-BC91-6C1ED5E1F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1066800"/>
            <a:ext cx="8093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For a quasi-static process; one in which the system always remains in thermal equilibrium</a:t>
            </a:r>
          </a:p>
        </p:txBody>
      </p:sp>
      <p:sp>
        <p:nvSpPr>
          <p:cNvPr id="1029" name="Text Box 9">
            <a:extLst>
              <a:ext uri="{FF2B5EF4-FFF2-40B4-BE49-F238E27FC236}">
                <a16:creationId xmlns:a16="http://schemas.microsoft.com/office/drawing/2014/main" id="{6A1CE9BF-9AD1-4CC5-ABEA-66DD4539C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3843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W = work done on the gas (system).</a:t>
            </a:r>
          </a:p>
          <a:p>
            <a:pPr eaLnBrk="1" hangingPunct="1"/>
            <a:r>
              <a:rPr lang="en-US" altLang="en-US" dirty="0"/>
              <a:t>To evaluate the above integral, one must know how the pressure varies with volume during the process.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EFEBB68B-6C0B-4F8B-843A-64B637491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710" y="5283368"/>
            <a:ext cx="64289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Compression-Expansion work is not the only type of work that can be done in thermodynamics. For example, chemical reactions in a battery cause electrical work on the circuit.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EE3C68-EF8E-4A1B-BF73-ED5DC4F6E99B}"/>
              </a:ext>
            </a:extLst>
          </p:cNvPr>
          <p:cNvSpPr txBox="1"/>
          <p:nvPr/>
        </p:nvSpPr>
        <p:spPr>
          <a:xfrm>
            <a:off x="624205" y="5283368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Note</a:t>
            </a:r>
            <a:r>
              <a:rPr lang="en-US" sz="2000" dirty="0"/>
              <a:t>: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6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8CB6AD-4B11-45F0-AA96-7FF9C8705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r>
              <a:rPr lang="en-GB" altLang="en-US" sz="3600" b="1" i="1"/>
              <a:t>P-V</a:t>
            </a:r>
            <a:r>
              <a:rPr lang="en-GB" altLang="en-US" sz="3600" b="1"/>
              <a:t> Diagrams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9161C6BD-F30C-4737-ADE3-092282B4B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2743200"/>
            <a:ext cx="40417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The energy transferred between the system and its environment depends on the path taken, not just on the initial and final states of the system.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Work is path dependent!</a:t>
            </a:r>
          </a:p>
        </p:txBody>
      </p:sp>
      <p:pic>
        <p:nvPicPr>
          <p:cNvPr id="9220" name="Picture 7" descr="scan0026">
            <a:extLst>
              <a:ext uri="{FF2B5EF4-FFF2-40B4-BE49-F238E27FC236}">
                <a16:creationId xmlns:a16="http://schemas.microsoft.com/office/drawing/2014/main" id="{E3B4EE6A-A571-4F38-9054-24DB01595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6" t="4349"/>
          <a:stretch>
            <a:fillRect/>
          </a:stretch>
        </p:blipFill>
        <p:spPr bwMode="auto">
          <a:xfrm rot="60000">
            <a:off x="4686300" y="889000"/>
            <a:ext cx="3922713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9">
            <a:extLst>
              <a:ext uri="{FF2B5EF4-FFF2-40B4-BE49-F238E27FC236}">
                <a16:creationId xmlns:a16="http://schemas.microsoft.com/office/drawing/2014/main" id="{F37A8F29-7FEC-4279-AFCC-B43D5A670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14450"/>
            <a:ext cx="411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dirty="0"/>
              <a:t>From </a:t>
            </a:r>
            <a:r>
              <a:rPr lang="en-US" altLang="en-US" sz="1600" u="sng" dirty="0"/>
              <a:t>Physics for Scientists and Engineers</a:t>
            </a:r>
            <a:r>
              <a:rPr lang="en-US" altLang="en-US" sz="1600" dirty="0"/>
              <a:t>, 6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edition, R. A. </a:t>
            </a:r>
            <a:r>
              <a:rPr lang="en-US" altLang="en-US" sz="1600" dirty="0" err="1"/>
              <a:t>Serway</a:t>
            </a:r>
            <a:r>
              <a:rPr lang="en-US" altLang="en-US" sz="1600" dirty="0"/>
              <a:t> and J. W. Jewett (2004).</a:t>
            </a:r>
          </a:p>
        </p:txBody>
      </p:sp>
      <p:sp>
        <p:nvSpPr>
          <p:cNvPr id="9223" name="Text Box 9">
            <a:extLst>
              <a:ext uri="{FF2B5EF4-FFF2-40B4-BE49-F238E27FC236}">
                <a16:creationId xmlns:a16="http://schemas.microsoft.com/office/drawing/2014/main" id="{62249DE4-5D47-4B54-AE0A-90C5F0AEB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5568950"/>
            <a:ext cx="30353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000"/>
              <a:t>Alternatively </a:t>
            </a:r>
            <a:r>
              <a:rPr lang="en-US" altLang="en-US" sz="3000">
                <a:sym typeface="Symbol" panose="05050102010706020507" pitchFamily="18" charset="2"/>
              </a:rPr>
              <a:t></a:t>
            </a:r>
            <a:endParaRPr lang="en-US" altLang="en-US"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FFC0F59-BBC8-45AA-9083-1B28BC614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4572000" cy="666179"/>
          </a:xfrm>
        </p:spPr>
        <p:txBody>
          <a:bodyPr/>
          <a:lstStyle/>
          <a:p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F897FB8-B817-41E5-BCA6-AAF7C1338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1580"/>
            <a:ext cx="8382000" cy="45142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work is done on the gas in the process shown below?</a:t>
            </a:r>
          </a:p>
        </p:txBody>
      </p:sp>
      <p:pic>
        <p:nvPicPr>
          <p:cNvPr id="10244" name="Picture 4" descr="scan0031">
            <a:extLst>
              <a:ext uri="{FF2B5EF4-FFF2-40B4-BE49-F238E27FC236}">
                <a16:creationId xmlns:a16="http://schemas.microsoft.com/office/drawing/2014/main" id="{171B93E7-5D09-4179-A656-D6CEB5F2A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0" r="5769"/>
          <a:stretch>
            <a:fillRect/>
          </a:stretch>
        </p:blipFill>
        <p:spPr bwMode="auto">
          <a:xfrm>
            <a:off x="286916" y="1211755"/>
            <a:ext cx="5064967" cy="319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2CE7E2B-1B35-4DD5-9ED6-72DEA0DB9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25165"/>
            <a:ext cx="8229599" cy="83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“-” sign = since the gas is expanding, volume is increasing.</a:t>
            </a:r>
          </a:p>
          <a:p>
            <a:pPr marL="0" indent="0">
              <a:buFontTx/>
              <a:buNone/>
            </a:pPr>
            <a:r>
              <a:rPr lang="en-GB" alt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work done on the system is negative (or work is done by the system).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DF94D748-8BC3-4383-A4D2-B6BDF3B0B8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6056" y="4581012"/>
                <a:ext cx="8311087" cy="8347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30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0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3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3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i="1" kern="0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</m:d>
                          <m:d>
                            <m:dPr>
                              <m:ctrlP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e>
                          </m:d>
                          <m:r>
                            <a:rPr lang="en-US" altLang="en-US" sz="2000" b="0" i="1" kern="0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000" b="0" i="1" kern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en-US" sz="2000" b="0" i="1" kern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</m:d>
                          <m:d>
                            <m:dPr>
                              <m:ctrlP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 kern="0" dirty="0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e>
                          </m:d>
                        </m:e>
                      </m:d>
                      <m:r>
                        <a:rPr lang="en-US" altLang="en-US" sz="2000" b="0" i="1" kern="0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 kern="0" dirty="0" smtClean="0">
                          <a:latin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d>
                        <m:dPr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e>
                      </m:d>
                      <m:r>
                        <a:rPr lang="en-US" altLang="en-US" sz="2000" b="0" i="1" kern="0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kern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sz="2000" b="0" i="1" kern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d>
                        <m:dPr>
                          <m:ctrlP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 kern="0" dirty="0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e>
                      </m:d>
                      <m:r>
                        <a:rPr lang="en-US" altLang="en-US" sz="2000" b="0" i="1" kern="0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GB" altLang="en-US" sz="2000" kern="0" dirty="0"/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DF94D748-8BC3-4383-A4D2-B6BDF3B0B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6056" y="4581012"/>
                <a:ext cx="8311087" cy="8347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97B116E-058A-404F-B88D-F921343AC852}"/>
              </a:ext>
            </a:extLst>
          </p:cNvPr>
          <p:cNvSpPr txBox="1"/>
          <p:nvPr/>
        </p:nvSpPr>
        <p:spPr>
          <a:xfrm>
            <a:off x="4648200" y="5417461"/>
            <a:ext cx="228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altLang="en-US" sz="2000" kern="0" dirty="0"/>
              <a:t>= -60,000 kPa.cm</a:t>
            </a:r>
            <a:r>
              <a:rPr lang="en-GB" altLang="en-US" sz="2000" kern="0" baseline="30000" dirty="0"/>
              <a:t>3</a:t>
            </a:r>
            <a:r>
              <a:rPr lang="en-GB" altLang="en-US" sz="2000" kern="0" dirty="0"/>
              <a:t> </a:t>
            </a:r>
            <a:endParaRPr lang="en-GB" altLang="en-US" sz="2000" kern="0" baseline="30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9279A4A-24E6-48F0-896B-0A12DF9F92F5}"/>
              </a:ext>
            </a:extLst>
          </p:cNvPr>
          <p:cNvCxnSpPr/>
          <p:nvPr/>
        </p:nvCxnSpPr>
        <p:spPr>
          <a:xfrm>
            <a:off x="2110740" y="3052560"/>
            <a:ext cx="15240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01B3ED3-8B53-4940-8BDB-C3566D14AE8D}"/>
              </a:ext>
            </a:extLst>
          </p:cNvPr>
          <p:cNvSpPr txBox="1"/>
          <p:nvPr/>
        </p:nvSpPr>
        <p:spPr>
          <a:xfrm>
            <a:off x="2438400" y="305256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Path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FDEE91-E3C4-4F4E-858F-500EE87C1E52}"/>
              </a:ext>
            </a:extLst>
          </p:cNvPr>
          <p:cNvSpPr txBox="1"/>
          <p:nvPr/>
        </p:nvSpPr>
        <p:spPr>
          <a:xfrm>
            <a:off x="2461260" y="194749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Path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55F88D-C119-4FAA-98E4-B4B0D453FC15}"/>
              </a:ext>
            </a:extLst>
          </p:cNvPr>
          <p:cNvSpPr txBox="1"/>
          <p:nvPr/>
        </p:nvSpPr>
        <p:spPr>
          <a:xfrm>
            <a:off x="5540358" y="2276988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W</a:t>
            </a:r>
            <a:r>
              <a:rPr lang="en-US" sz="2000" dirty="0"/>
              <a:t> (</a:t>
            </a:r>
            <a:r>
              <a:rPr lang="en-US" sz="2000" dirty="0">
                <a:solidFill>
                  <a:srgbClr val="FF0000"/>
                </a:solidFill>
              </a:rPr>
              <a:t>path 1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= -(200kPa)(300-100)cm</a:t>
            </a:r>
            <a:r>
              <a:rPr lang="en-US" sz="2000" baseline="30000" dirty="0"/>
              <a:t>3</a:t>
            </a:r>
            <a:endParaRPr lang="en-US" sz="2000" dirty="0"/>
          </a:p>
          <a:p>
            <a:r>
              <a:rPr lang="en-US" sz="2000" dirty="0"/>
              <a:t>          = -40,000 kPa cm</a:t>
            </a:r>
            <a:r>
              <a:rPr lang="en-US" sz="2000" baseline="30000" dirty="0"/>
              <a:t>3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DDD666-A87E-4A40-9456-F5F8798F3266}"/>
              </a:ext>
            </a:extLst>
          </p:cNvPr>
          <p:cNvSpPr txBox="1"/>
          <p:nvPr/>
        </p:nvSpPr>
        <p:spPr>
          <a:xfrm>
            <a:off x="7543800" y="3607318"/>
            <a:ext cx="914400" cy="40011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-40 J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83DCD4-5913-4C18-8CE2-F8E08555E5B5}"/>
              </a:ext>
            </a:extLst>
          </p:cNvPr>
          <p:cNvSpPr txBox="1"/>
          <p:nvPr/>
        </p:nvSpPr>
        <p:spPr>
          <a:xfrm>
            <a:off x="5463540" y="1347902"/>
            <a:ext cx="30708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altLang="en-US" sz="2000" i="1" kern="0" dirty="0"/>
              <a:t>W=</a:t>
            </a:r>
            <a:r>
              <a:rPr lang="en-GB" altLang="en-US" sz="2000" kern="0" dirty="0"/>
              <a:t> - area under the curve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80686BA-2616-42CA-A1D3-8388A045CE2B}"/>
              </a:ext>
            </a:extLst>
          </p:cNvPr>
          <p:cNvGrpSpPr/>
          <p:nvPr/>
        </p:nvGrpSpPr>
        <p:grpSpPr>
          <a:xfrm>
            <a:off x="2061966" y="2189261"/>
            <a:ext cx="1584960" cy="1656323"/>
            <a:chOff x="2061966" y="2219741"/>
            <a:chExt cx="1584960" cy="1656323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8E1226-5B39-4663-9241-791ED6241578}"/>
                </a:ext>
              </a:extLst>
            </p:cNvPr>
            <p:cNvCxnSpPr>
              <a:cxnSpLocks/>
            </p:cNvCxnSpPr>
            <p:nvPr/>
          </p:nvCxnSpPr>
          <p:spPr>
            <a:xfrm>
              <a:off x="2842054" y="2219741"/>
              <a:ext cx="0" cy="1656323"/>
            </a:xfrm>
            <a:prstGeom prst="line">
              <a:avLst/>
            </a:prstGeom>
            <a:ln w="952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75A50E1-CE22-4325-9100-A4F8F0777F1E}"/>
                </a:ext>
              </a:extLst>
            </p:cNvPr>
            <p:cNvCxnSpPr/>
            <p:nvPr/>
          </p:nvCxnSpPr>
          <p:spPr>
            <a:xfrm>
              <a:off x="2072126" y="3118624"/>
              <a:ext cx="0" cy="75744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7BEACA6-3F87-46D2-805B-D8558E272D02}"/>
                </a:ext>
              </a:extLst>
            </p:cNvPr>
            <p:cNvCxnSpPr/>
            <p:nvPr/>
          </p:nvCxnSpPr>
          <p:spPr>
            <a:xfrm>
              <a:off x="3646926" y="3093289"/>
              <a:ext cx="0" cy="75744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AB42E58-F152-41BA-BAFB-2140259B3131}"/>
                </a:ext>
              </a:extLst>
            </p:cNvPr>
            <p:cNvSpPr/>
            <p:nvPr/>
          </p:nvSpPr>
          <p:spPr>
            <a:xfrm>
              <a:off x="2061966" y="2219741"/>
              <a:ext cx="1567694" cy="89888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7016DCB-01F7-49FF-9692-E6F476DEFB9C}"/>
                </a:ext>
              </a:extLst>
            </p:cNvPr>
            <p:cNvSpPr/>
            <p:nvPr/>
          </p:nvSpPr>
          <p:spPr>
            <a:xfrm>
              <a:off x="2072126" y="3118624"/>
              <a:ext cx="752646" cy="7321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7D0EC0D-4777-43EF-829D-284777BEE4F7}"/>
                </a:ext>
              </a:extLst>
            </p:cNvPr>
            <p:cNvSpPr/>
            <p:nvPr/>
          </p:nvSpPr>
          <p:spPr>
            <a:xfrm>
              <a:off x="2842054" y="3118624"/>
              <a:ext cx="780089" cy="7321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BE7FDA2-E718-4525-8B49-80B98A215125}"/>
                </a:ext>
              </a:extLst>
            </p:cNvPr>
            <p:cNvCxnSpPr>
              <a:stCxn id="21" idx="0"/>
              <a:endCxn id="21" idx="3"/>
            </p:cNvCxnSpPr>
            <p:nvPr/>
          </p:nvCxnSpPr>
          <p:spPr>
            <a:xfrm>
              <a:off x="2845813" y="2219741"/>
              <a:ext cx="0" cy="89888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79B50F-84C9-469F-95AC-C3CDB8DF4986}"/>
                  </a:ext>
                </a:extLst>
              </p:cNvPr>
              <p:cNvSpPr txBox="1"/>
              <p:nvPr/>
            </p:nvSpPr>
            <p:spPr>
              <a:xfrm>
                <a:off x="152400" y="4473491"/>
                <a:ext cx="190956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i="1" kern="0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000" b="0" i="1" kern="0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en-US" sz="2000" b="0" i="0" kern="0" dirty="0" smtClean="0">
                          <a:latin typeface="Cambria Math" panose="02040503050406030204" pitchFamily="18" charset="0"/>
                        </a:rPr>
                        <m:t>Path</m:t>
                      </m:r>
                      <m:r>
                        <a:rPr lang="en-US" altLang="en-US" sz="2000" b="0" i="0" kern="0" dirty="0" smtClean="0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US" altLang="en-US" sz="2000" b="0" i="1" kern="0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79B50F-84C9-469F-95AC-C3CDB8DF4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473491"/>
                <a:ext cx="1909566" cy="400110"/>
              </a:xfrm>
              <a:prstGeom prst="rect">
                <a:avLst/>
              </a:prstGeom>
              <a:blipFill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1C9104D5-D187-4ECE-BD80-863E730F2E9F}"/>
              </a:ext>
            </a:extLst>
          </p:cNvPr>
          <p:cNvSpPr txBox="1"/>
          <p:nvPr/>
        </p:nvSpPr>
        <p:spPr>
          <a:xfrm>
            <a:off x="7772400" y="5427397"/>
            <a:ext cx="862470" cy="40011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altLang="en-US" sz="2000" kern="0" dirty="0"/>
              <a:t>-60 J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8" grpId="0"/>
      <p:bldP spid="10" grpId="0" animBg="1"/>
      <p:bldP spid="15" grpId="0"/>
      <p:bldP spid="32" grpId="0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7ACAFF-D16D-46D7-85FB-691F393A9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150"/>
            <a:ext cx="8229600" cy="77470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3165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in Ideal-Gas Processes</a:t>
            </a:r>
            <a:endParaRPr lang="en-US" altLang="en-US" sz="3200" b="1" dirty="0">
              <a:solidFill>
                <a:srgbClr val="2E6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C437C44C-AC80-4C22-A9D1-AAF887CB4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873125"/>
            <a:ext cx="8255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cs typeface="Arial" panose="020B0604020202020204" pitchFamily="34" charset="0"/>
              </a:rPr>
              <a:t>If we let the piston move in a slow quasi-static process from initial volume </a:t>
            </a:r>
            <a:r>
              <a:rPr lang="en-US" altLang="en-US" i="1" dirty="0">
                <a:cs typeface="Arial" panose="020B0604020202020204" pitchFamily="34" charset="0"/>
              </a:rPr>
              <a:t>V</a:t>
            </a:r>
            <a:r>
              <a:rPr lang="en-US" altLang="en-US" baseline="-25000" dirty="0">
                <a:cs typeface="Arial" panose="020B0604020202020204" pitchFamily="34" charset="0"/>
              </a:rPr>
              <a:t>i</a:t>
            </a:r>
            <a:r>
              <a:rPr lang="en-US" altLang="en-US" dirty="0">
                <a:cs typeface="Arial" panose="020B0604020202020204" pitchFamily="34" charset="0"/>
              </a:rPr>
              <a:t> to final volume </a:t>
            </a:r>
            <a:r>
              <a:rPr lang="en-US" altLang="en-US" i="1" dirty="0" err="1">
                <a:cs typeface="Arial" panose="020B0604020202020204" pitchFamily="34" charset="0"/>
              </a:rPr>
              <a:t>V</a:t>
            </a:r>
            <a:r>
              <a:rPr lang="en-US" altLang="en-US" baseline="-25000" dirty="0" err="1">
                <a:cs typeface="Arial" panose="020B0604020202020204" pitchFamily="34" charset="0"/>
              </a:rPr>
              <a:t>f</a:t>
            </a:r>
            <a:r>
              <a:rPr lang="en-US" altLang="en-US" dirty="0">
                <a:cs typeface="Arial" panose="020B0604020202020204" pitchFamily="34" charset="0"/>
              </a:rPr>
              <a:t>, the total work done by the environment on the gas is</a:t>
            </a:r>
          </a:p>
        </p:txBody>
      </p:sp>
      <p:pic>
        <p:nvPicPr>
          <p:cNvPr id="11268" name="Picture 7" descr="equation17">
            <a:extLst>
              <a:ext uri="{FF2B5EF4-FFF2-40B4-BE49-F238E27FC236}">
                <a16:creationId xmlns:a16="http://schemas.microsoft.com/office/drawing/2014/main" id="{D000EA53-4F00-4F03-88F0-BF9674C67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2281238"/>
            <a:ext cx="470217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equation_p510_w=">
            <a:extLst>
              <a:ext uri="{FF2B5EF4-FFF2-40B4-BE49-F238E27FC236}">
                <a16:creationId xmlns:a16="http://schemas.microsoft.com/office/drawing/2014/main" id="{677EDA96-EB4F-42CF-9074-6438C237F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76625"/>
            <a:ext cx="6578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>
            <a:extLst>
              <a:ext uri="{FF2B5EF4-FFF2-40B4-BE49-F238E27FC236}">
                <a16:creationId xmlns:a16="http://schemas.microsoft.com/office/drawing/2014/main" id="{5F0D6675-A8EF-497D-8BAE-81420E2D4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4024313"/>
            <a:ext cx="7664450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9B9DFB1-0FCA-4016-9C2A-10B58B741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050" y="157163"/>
            <a:ext cx="8851900" cy="565150"/>
          </a:xfrm>
        </p:spPr>
        <p:txBody>
          <a:bodyPr/>
          <a:lstStyle/>
          <a:p>
            <a:pPr eaLnBrk="1" hangingPunct="1">
              <a:lnSpc>
                <a:spcPts val="3400"/>
              </a:lnSpc>
            </a:pPr>
            <a:r>
              <a:rPr lang="en-US" altLang="en-US" sz="2400" b="1" dirty="0">
                <a:solidFill>
                  <a:srgbClr val="3165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Problem-Solving Strategy: Work in Ideal-Gas Processes</a:t>
            </a:r>
            <a:endParaRPr lang="en-US" altLang="en-US" sz="2400" b="1" dirty="0">
              <a:solidFill>
                <a:srgbClr val="2E6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4">
            <a:extLst>
              <a:ext uri="{FF2B5EF4-FFF2-40B4-BE49-F238E27FC236}">
                <a16:creationId xmlns:a16="http://schemas.microsoft.com/office/drawing/2014/main" id="{7C8BF3AC-B650-4AA2-A08A-2601022CF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28" y="710248"/>
            <a:ext cx="8601075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>
            <a:extLst>
              <a:ext uri="{FF2B5EF4-FFF2-40B4-BE49-F238E27FC236}">
                <a16:creationId xmlns:a16="http://schemas.microsoft.com/office/drawing/2014/main" id="{C460BA4E-1A8D-4845-BADC-7428FAE25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7" y="2012950"/>
            <a:ext cx="8605838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>
            <a:extLst>
              <a:ext uri="{FF2B5EF4-FFF2-40B4-BE49-F238E27FC236}">
                <a16:creationId xmlns:a16="http://schemas.microsoft.com/office/drawing/2014/main" id="{D5C4C0BB-C0AF-4ED8-9254-D0DD277D5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4" y="2786063"/>
            <a:ext cx="85994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4">
            <a:extLst>
              <a:ext uri="{FF2B5EF4-FFF2-40B4-BE49-F238E27FC236}">
                <a16:creationId xmlns:a16="http://schemas.microsoft.com/office/drawing/2014/main" id="{278E2218-6DB0-4B3E-AD27-7B4706F70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08" y="4570413"/>
            <a:ext cx="859631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4698783-DF73-4D4A-B80D-8F62A53B104B}"/>
              </a:ext>
            </a:extLst>
          </p:cNvPr>
          <p:cNvSpPr/>
          <p:nvPr/>
        </p:nvSpPr>
        <p:spPr>
          <a:xfrm>
            <a:off x="1524000" y="1156811"/>
            <a:ext cx="457200" cy="2286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not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State Functions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3763012" y="5115343"/>
            <a:ext cx="5105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the work is negative for the “clockwise” cycle; if the cyclic process were carried out in the reverse order (counterclockwise), the net work done on the gas would be positive.</a:t>
            </a:r>
          </a:p>
        </p:txBody>
      </p:sp>
      <p:graphicFrame>
        <p:nvGraphicFramePr>
          <p:cNvPr id="48159" name="Object 31"/>
          <p:cNvGraphicFramePr>
            <a:graphicFrameLocks noChangeAspect="1"/>
          </p:cNvGraphicFramePr>
          <p:nvPr/>
        </p:nvGraphicFramePr>
        <p:xfrm>
          <a:off x="3581400" y="3967163"/>
          <a:ext cx="5257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05040" imgH="457200" progId="Equation.3">
                  <p:embed/>
                </p:oleObj>
              </mc:Choice>
              <mc:Fallback>
                <p:oleObj name="Equation" r:id="rId3" imgW="2705040" imgH="457200" progId="Equation.3">
                  <p:embed/>
                  <p:pic>
                    <p:nvPicPr>
                      <p:cNvPr id="4815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967163"/>
                        <a:ext cx="525780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0" name="Object 32"/>
          <p:cNvGraphicFramePr>
            <a:graphicFrameLocks noChangeAspect="1"/>
          </p:cNvGraphicFramePr>
          <p:nvPr/>
        </p:nvGraphicFramePr>
        <p:xfrm>
          <a:off x="152400" y="833438"/>
          <a:ext cx="3276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84200" imgH="355320" progId="Equation.3">
                  <p:embed/>
                </p:oleObj>
              </mc:Choice>
              <mc:Fallback>
                <p:oleObj name="Equation" r:id="rId5" imgW="1384200" imgH="355320" progId="Equation.3">
                  <p:embed/>
                  <p:pic>
                    <p:nvPicPr>
                      <p:cNvPr id="4816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3438"/>
                        <a:ext cx="32766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3567113" y="838200"/>
            <a:ext cx="496728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2000" dirty="0">
                <a:cs typeface="Times New Roman" panose="02020603050405020304" pitchFamily="18" charset="0"/>
              </a:rPr>
              <a:t>We can bring the system from state 1 to state 2 along infinite # of paths, and for each path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b="1" dirty="0">
                <a:cs typeface="Times New Roman" panose="02020603050405020304" pitchFamily="18" charset="0"/>
              </a:rPr>
              <a:t>(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b="1" dirty="0">
                <a:cs typeface="Times New Roman" panose="02020603050405020304" pitchFamily="18" charset="0"/>
              </a:rPr>
              <a:t>,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  <a:r>
              <a:rPr lang="en-US" sz="2000" dirty="0">
                <a:cs typeface="Times New Roman" panose="02020603050405020304" pitchFamily="18" charset="0"/>
              </a:rPr>
              <a:t> will be different.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3886200" y="31242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U </a:t>
            </a:r>
            <a:r>
              <a:rPr lang="en-US" sz="2000" dirty="0">
                <a:cs typeface="Times New Roman" panose="02020603050405020304" pitchFamily="18" charset="0"/>
              </a:rPr>
              <a:t> is a state function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 </a:t>
            </a:r>
            <a:r>
              <a:rPr lang="en-US" sz="2000" b="1" i="1" dirty="0">
                <a:cs typeface="Times New Roman" panose="02020603050405020304" pitchFamily="18" charset="0"/>
              </a:rPr>
              <a:t>W  </a:t>
            </a:r>
            <a:r>
              <a:rPr lang="en-US" sz="2000" dirty="0">
                <a:cs typeface="Times New Roman" panose="02020603050405020304" pitchFamily="18" charset="0"/>
              </a:rPr>
              <a:t>is not  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Thus, </a:t>
            </a:r>
            <a:r>
              <a:rPr lang="en-US" sz="2000" b="1" i="1" dirty="0">
                <a:cs typeface="Times New Roman" panose="02020603050405020304" pitchFamily="18" charset="0"/>
              </a:rPr>
              <a:t>Q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is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not a state function either</a:t>
            </a:r>
            <a:r>
              <a:rPr lang="en-US" sz="20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1981200" y="3200400"/>
            <a:ext cx="16875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 i="1" dirty="0">
                <a:cs typeface="Times New Roman" panose="02020603050405020304" pitchFamily="18" charset="0"/>
                <a:sym typeface="Symbol" pitchFamily="18" charset="2"/>
              </a:rPr>
              <a:t>U = </a:t>
            </a:r>
            <a:r>
              <a:rPr lang="en-US" sz="2200" b="1" i="1" dirty="0">
                <a:cs typeface="Times New Roman" panose="02020603050405020304" pitchFamily="18" charset="0"/>
              </a:rPr>
              <a:t>Q + W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2819400" y="1981200"/>
            <a:ext cx="5943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cs typeface="Times New Roman" panose="02020603050405020304" pitchFamily="18" charset="0"/>
              </a:rPr>
              <a:t>Since </a:t>
            </a:r>
            <a:r>
              <a:rPr lang="en-US" sz="2000" b="1" dirty="0">
                <a:cs typeface="Times New Roman" panose="02020603050405020304" pitchFamily="18" charset="0"/>
              </a:rPr>
              <a:t>the work</a:t>
            </a:r>
            <a:r>
              <a:rPr lang="en-US" sz="2000" dirty="0">
                <a:cs typeface="Times New Roman" panose="02020603050405020304" pitchFamily="18" charset="0"/>
              </a:rPr>
              <a:t> done on a system depends not only on the </a:t>
            </a:r>
            <a:r>
              <a:rPr lang="en-US" sz="2000" b="1" i="1" dirty="0">
                <a:cs typeface="Times New Roman" panose="02020603050405020304" pitchFamily="18" charset="0"/>
              </a:rPr>
              <a:t>initial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final</a:t>
            </a:r>
            <a:r>
              <a:rPr lang="en-US" sz="2000" dirty="0">
                <a:cs typeface="Times New Roman" panose="02020603050405020304" pitchFamily="18" charset="0"/>
              </a:rPr>
              <a:t> states, but also on the </a:t>
            </a:r>
            <a:r>
              <a:rPr lang="en-US" sz="2000" b="1" i="1" dirty="0">
                <a:cs typeface="Times New Roman" panose="02020603050405020304" pitchFamily="18" charset="0"/>
              </a:rPr>
              <a:t>intermediate</a:t>
            </a:r>
            <a:r>
              <a:rPr lang="en-US" sz="2000" dirty="0">
                <a:cs typeface="Times New Roman" panose="02020603050405020304" pitchFamily="18" charset="0"/>
              </a:rPr>
              <a:t> states, it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is not a state function</a:t>
            </a:r>
            <a:r>
              <a:rPr lang="en-US" sz="2000" b="1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0E6D2C4-8FCF-4883-9615-DF1EAAEBDBCD}"/>
              </a:ext>
            </a:extLst>
          </p:cNvPr>
          <p:cNvGrpSpPr/>
          <p:nvPr/>
        </p:nvGrpSpPr>
        <p:grpSpPr>
          <a:xfrm>
            <a:off x="743586" y="3641090"/>
            <a:ext cx="3003550" cy="2666444"/>
            <a:chOff x="730250" y="3646488"/>
            <a:chExt cx="3003550" cy="2666444"/>
          </a:xfrm>
        </p:grpSpPr>
        <p:grpSp>
          <p:nvGrpSpPr>
            <p:cNvPr id="2" name="Group 3"/>
            <p:cNvGrpSpPr>
              <a:grpSpLocks/>
            </p:cNvGrpSpPr>
            <p:nvPr/>
          </p:nvGrpSpPr>
          <p:grpSpPr bwMode="auto">
            <a:xfrm>
              <a:off x="730250" y="3646488"/>
              <a:ext cx="3003550" cy="2311400"/>
              <a:chOff x="336" y="2688"/>
              <a:chExt cx="1892" cy="1456"/>
            </a:xfrm>
          </p:grpSpPr>
          <p:grpSp>
            <p:nvGrpSpPr>
              <p:cNvPr id="3" name="Group 4"/>
              <p:cNvGrpSpPr>
                <a:grpSpLocks/>
              </p:cNvGrpSpPr>
              <p:nvPr/>
            </p:nvGrpSpPr>
            <p:grpSpPr bwMode="auto">
              <a:xfrm>
                <a:off x="336" y="2688"/>
                <a:ext cx="1892" cy="1456"/>
                <a:chOff x="96" y="2807"/>
                <a:chExt cx="1892" cy="1456"/>
              </a:xfrm>
            </p:grpSpPr>
            <p:sp>
              <p:nvSpPr>
                <p:cNvPr id="48133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384" y="2880"/>
                  <a:ext cx="0" cy="11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84" y="4032"/>
                  <a:ext cx="15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5" name="Line 7"/>
                <p:cNvSpPr>
                  <a:spLocks noChangeShapeType="1"/>
                </p:cNvSpPr>
                <p:nvPr/>
              </p:nvSpPr>
              <p:spPr bwMode="auto">
                <a:xfrm>
                  <a:off x="864" y="321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6" name="Line 8"/>
                <p:cNvSpPr>
                  <a:spLocks noChangeShapeType="1"/>
                </p:cNvSpPr>
                <p:nvPr/>
              </p:nvSpPr>
              <p:spPr bwMode="auto">
                <a:xfrm>
                  <a:off x="864" y="360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7" name="Line 9"/>
                <p:cNvSpPr>
                  <a:spLocks noChangeShapeType="1"/>
                </p:cNvSpPr>
                <p:nvPr/>
              </p:nvSpPr>
              <p:spPr bwMode="auto">
                <a:xfrm>
                  <a:off x="864" y="32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8" name="Line 10"/>
                <p:cNvSpPr>
                  <a:spLocks noChangeShapeType="1"/>
                </p:cNvSpPr>
                <p:nvPr/>
              </p:nvSpPr>
              <p:spPr bwMode="auto">
                <a:xfrm>
                  <a:off x="1536" y="32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3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82" y="2807"/>
                  <a:ext cx="2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i="1">
                      <a:cs typeface="Times New Roman" panose="02020603050405020304" pitchFamily="18" charset="0"/>
                    </a:rPr>
                    <a:t>P</a:t>
                  </a:r>
                </a:p>
              </p:txBody>
            </p:sp>
            <p:sp>
              <p:nvSpPr>
                <p:cNvPr id="4814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776" y="4032"/>
                  <a:ext cx="2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i="1">
                      <a:cs typeface="Times New Roman" panose="02020603050405020304" pitchFamily="18" charset="0"/>
                    </a:rPr>
                    <a:t>V</a:t>
                  </a:r>
                </a:p>
              </p:txBody>
            </p:sp>
            <p:sp>
              <p:nvSpPr>
                <p:cNvPr id="48141" name="Line 13"/>
                <p:cNvSpPr>
                  <a:spLocks noChangeShapeType="1"/>
                </p:cNvSpPr>
                <p:nvPr/>
              </p:nvSpPr>
              <p:spPr bwMode="auto">
                <a:xfrm>
                  <a:off x="384" y="360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2" name="Line 14"/>
                <p:cNvSpPr>
                  <a:spLocks noChangeShapeType="1"/>
                </p:cNvSpPr>
                <p:nvPr/>
              </p:nvSpPr>
              <p:spPr bwMode="auto">
                <a:xfrm>
                  <a:off x="384" y="3216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3" name="Line 15"/>
                <p:cNvSpPr>
                  <a:spLocks noChangeShapeType="1"/>
                </p:cNvSpPr>
                <p:nvPr/>
              </p:nvSpPr>
              <p:spPr bwMode="auto">
                <a:xfrm>
                  <a:off x="864" y="3600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4" name="Line 16"/>
                <p:cNvSpPr>
                  <a:spLocks noChangeShapeType="1"/>
                </p:cNvSpPr>
                <p:nvPr/>
              </p:nvSpPr>
              <p:spPr bwMode="auto">
                <a:xfrm>
                  <a:off x="1536" y="3600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5" name="Rectangle 17"/>
                <p:cNvSpPr>
                  <a:spLocks noChangeArrowheads="1"/>
                </p:cNvSpPr>
                <p:nvPr/>
              </p:nvSpPr>
              <p:spPr bwMode="auto">
                <a:xfrm>
                  <a:off x="96" y="3135"/>
                  <a:ext cx="239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>
                      <a:cs typeface="Times New Roman" panose="02020603050405020304" pitchFamily="18" charset="0"/>
                    </a:rPr>
                    <a:t>P</a:t>
                  </a:r>
                  <a:r>
                    <a:rPr lang="en-US" sz="1600" b="1" i="1" baseline="-25000">
                      <a:cs typeface="Times New Roman" panose="02020603050405020304" pitchFamily="18" charset="0"/>
                    </a:rPr>
                    <a:t>2</a:t>
                  </a:r>
                  <a:endParaRPr lang="en-US" sz="1600" b="1" i="1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6" name="Rectangle 18"/>
                <p:cNvSpPr>
                  <a:spLocks noChangeArrowheads="1"/>
                </p:cNvSpPr>
                <p:nvPr/>
              </p:nvSpPr>
              <p:spPr bwMode="auto">
                <a:xfrm>
                  <a:off x="96" y="3504"/>
                  <a:ext cx="239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>
                      <a:cs typeface="Times New Roman" panose="02020603050405020304" pitchFamily="18" charset="0"/>
                    </a:rPr>
                    <a:t>P</a:t>
                  </a:r>
                  <a:r>
                    <a:rPr lang="en-US" sz="1600" b="1" i="1" baseline="-25000">
                      <a:cs typeface="Times New Roman" panose="02020603050405020304" pitchFamily="18" charset="0"/>
                    </a:rPr>
                    <a:t>1</a:t>
                  </a:r>
                  <a:endParaRPr lang="en-US" sz="1600" b="1" i="1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7" name="Rectangle 19"/>
                <p:cNvSpPr>
                  <a:spLocks noChangeArrowheads="1"/>
                </p:cNvSpPr>
                <p:nvPr/>
              </p:nvSpPr>
              <p:spPr bwMode="auto">
                <a:xfrm>
                  <a:off x="720" y="4032"/>
                  <a:ext cx="25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>
                      <a:cs typeface="Times New Roman" panose="02020603050405020304" pitchFamily="18" charset="0"/>
                    </a:rPr>
                    <a:t>V</a:t>
                  </a:r>
                  <a:r>
                    <a:rPr lang="en-US" sz="1600" b="1" i="1" baseline="-25000">
                      <a:cs typeface="Times New Roman" panose="02020603050405020304" pitchFamily="18" charset="0"/>
                    </a:rPr>
                    <a:t>1</a:t>
                  </a:r>
                  <a:endParaRPr lang="en-US" sz="1600" b="1" i="1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8" name="Rectangle 20"/>
                <p:cNvSpPr>
                  <a:spLocks noChangeArrowheads="1"/>
                </p:cNvSpPr>
                <p:nvPr/>
              </p:nvSpPr>
              <p:spPr bwMode="auto">
                <a:xfrm>
                  <a:off x="1392" y="4032"/>
                  <a:ext cx="25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>
                      <a:cs typeface="Times New Roman" panose="02020603050405020304" pitchFamily="18" charset="0"/>
                    </a:rPr>
                    <a:t>V</a:t>
                  </a:r>
                  <a:r>
                    <a:rPr lang="en-US" sz="1600" b="1" i="1" baseline="-25000">
                      <a:cs typeface="Times New Roman" panose="02020603050405020304" pitchFamily="18" charset="0"/>
                    </a:rPr>
                    <a:t>2</a:t>
                  </a:r>
                  <a:endParaRPr lang="en-US" sz="1600" b="1" i="1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4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864" y="340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50" name="Line 22"/>
                <p:cNvSpPr>
                  <a:spLocks noChangeShapeType="1"/>
                </p:cNvSpPr>
                <p:nvPr/>
              </p:nvSpPr>
              <p:spPr bwMode="auto">
                <a:xfrm>
                  <a:off x="864" y="3216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51" name="Line 23"/>
                <p:cNvSpPr>
                  <a:spLocks noChangeShapeType="1"/>
                </p:cNvSpPr>
                <p:nvPr/>
              </p:nvSpPr>
              <p:spPr bwMode="auto">
                <a:xfrm>
                  <a:off x="1536" y="3216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15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248" y="360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en-US"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8153" name="Text Box 25"/>
              <p:cNvSpPr txBox="1">
                <a:spLocks noChangeArrowheads="1"/>
              </p:cNvSpPr>
              <p:nvPr/>
            </p:nvSpPr>
            <p:spPr bwMode="auto">
              <a:xfrm>
                <a:off x="1008" y="2922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48154" name="Text Box 26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8155" name="Text Box 27"/>
              <p:cNvSpPr txBox="1">
                <a:spLocks noChangeArrowheads="1"/>
              </p:cNvSpPr>
              <p:nvPr/>
            </p:nvSpPr>
            <p:spPr bwMode="auto">
              <a:xfrm>
                <a:off x="1758" y="345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48156" name="Text Box 28"/>
              <p:cNvSpPr txBox="1">
                <a:spLocks noChangeArrowheads="1"/>
              </p:cNvSpPr>
              <p:nvPr/>
            </p:nvSpPr>
            <p:spPr bwMode="auto">
              <a:xfrm>
                <a:off x="942" y="345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48157" name="Rectangle 29" descr="Wide upward diagonal"/>
            <p:cNvSpPr>
              <a:spLocks noChangeArrowheads="1"/>
            </p:cNvSpPr>
            <p:nvPr/>
          </p:nvSpPr>
          <p:spPr bwMode="auto">
            <a:xfrm>
              <a:off x="1987550" y="4324350"/>
              <a:ext cx="990600" cy="566738"/>
            </a:xfrm>
            <a:prstGeom prst="rect">
              <a:avLst/>
            </a:pr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Times New Roman" panose="02020603050405020304" pitchFamily="18" charset="0"/>
              </a:endParaRPr>
            </a:p>
          </p:txBody>
        </p:sp>
        <p:sp>
          <p:nvSpPr>
            <p:cNvPr id="48165" name="Rectangle 37"/>
            <p:cNvSpPr>
              <a:spLocks noChangeArrowheads="1"/>
            </p:cNvSpPr>
            <p:nvPr/>
          </p:nvSpPr>
          <p:spPr bwMode="auto">
            <a:xfrm>
              <a:off x="1066800" y="5943600"/>
              <a:ext cx="13474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cs typeface="Times New Roman" panose="02020603050405020304" pitchFamily="18" charset="0"/>
                </a:rPr>
                <a:t>PV </a:t>
              </a:r>
              <a:r>
                <a:rPr lang="en-US">
                  <a:cs typeface="Times New Roman" panose="02020603050405020304" pitchFamily="18" charset="0"/>
                </a:rPr>
                <a:t> diagram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766763" y="1828800"/>
            <a:ext cx="1824037" cy="1333500"/>
            <a:chOff x="336" y="1311"/>
            <a:chExt cx="1149" cy="840"/>
          </a:xfrm>
        </p:grpSpPr>
        <p:sp>
          <p:nvSpPr>
            <p:cNvPr id="48168" name="Line 40"/>
            <p:cNvSpPr>
              <a:spLocks noChangeShapeType="1"/>
            </p:cNvSpPr>
            <p:nvPr/>
          </p:nvSpPr>
          <p:spPr bwMode="auto">
            <a:xfrm flipV="1">
              <a:off x="624" y="13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69" name="Line 41"/>
            <p:cNvSpPr>
              <a:spLocks noChangeShapeType="1"/>
            </p:cNvSpPr>
            <p:nvPr/>
          </p:nvSpPr>
          <p:spPr bwMode="auto">
            <a:xfrm>
              <a:off x="624" y="177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70" name="Line 42"/>
            <p:cNvSpPr>
              <a:spLocks noChangeShapeType="1"/>
            </p:cNvSpPr>
            <p:nvPr/>
          </p:nvSpPr>
          <p:spPr bwMode="auto">
            <a:xfrm flipH="1">
              <a:off x="384" y="177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71" name="Rectangle 43"/>
            <p:cNvSpPr>
              <a:spLocks noChangeArrowheads="1"/>
            </p:cNvSpPr>
            <p:nvPr/>
          </p:nvSpPr>
          <p:spPr bwMode="auto">
            <a:xfrm>
              <a:off x="336" y="1311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</a:rPr>
                <a:t>P</a:t>
              </a:r>
            </a:p>
          </p:txBody>
        </p:sp>
        <p:sp>
          <p:nvSpPr>
            <p:cNvPr id="48172" name="Rectangle 44"/>
            <p:cNvSpPr>
              <a:spLocks noChangeArrowheads="1"/>
            </p:cNvSpPr>
            <p:nvPr/>
          </p:nvSpPr>
          <p:spPr bwMode="auto">
            <a:xfrm>
              <a:off x="1248" y="1776"/>
              <a:ext cx="23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</a:rPr>
                <a:t>V </a:t>
              </a:r>
            </a:p>
          </p:txBody>
        </p:sp>
        <p:sp>
          <p:nvSpPr>
            <p:cNvPr id="48173" name="Rectangle 45"/>
            <p:cNvSpPr>
              <a:spLocks noChangeArrowheads="1"/>
            </p:cNvSpPr>
            <p:nvPr/>
          </p:nvSpPr>
          <p:spPr bwMode="auto">
            <a:xfrm>
              <a:off x="408" y="1939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</a:rPr>
                <a:t>T</a:t>
              </a:r>
            </a:p>
          </p:txBody>
        </p:sp>
        <p:sp>
          <p:nvSpPr>
            <p:cNvPr id="48174" name="Freeform 46"/>
            <p:cNvSpPr>
              <a:spLocks/>
            </p:cNvSpPr>
            <p:nvPr/>
          </p:nvSpPr>
          <p:spPr bwMode="auto">
            <a:xfrm>
              <a:off x="720" y="1480"/>
              <a:ext cx="384" cy="392"/>
            </a:xfrm>
            <a:custGeom>
              <a:avLst/>
              <a:gdLst>
                <a:gd name="T0" fmla="*/ 0 w 384"/>
                <a:gd name="T1" fmla="*/ 392 h 392"/>
                <a:gd name="T2" fmla="*/ 144 w 384"/>
                <a:gd name="T3" fmla="*/ 296 h 392"/>
                <a:gd name="T4" fmla="*/ 144 w 384"/>
                <a:gd name="T5" fmla="*/ 104 h 392"/>
                <a:gd name="T6" fmla="*/ 240 w 384"/>
                <a:gd name="T7" fmla="*/ 8 h 392"/>
                <a:gd name="T8" fmla="*/ 384 w 384"/>
                <a:gd name="T9" fmla="*/ 56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2"/>
                <a:gd name="T17" fmla="*/ 384 w 384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2">
                  <a:moveTo>
                    <a:pt x="0" y="392"/>
                  </a:moveTo>
                  <a:cubicBezTo>
                    <a:pt x="60" y="368"/>
                    <a:pt x="120" y="344"/>
                    <a:pt x="144" y="296"/>
                  </a:cubicBezTo>
                  <a:cubicBezTo>
                    <a:pt x="168" y="248"/>
                    <a:pt x="128" y="152"/>
                    <a:pt x="144" y="104"/>
                  </a:cubicBezTo>
                  <a:cubicBezTo>
                    <a:pt x="160" y="56"/>
                    <a:pt x="200" y="16"/>
                    <a:pt x="240" y="8"/>
                  </a:cubicBezTo>
                  <a:cubicBezTo>
                    <a:pt x="280" y="0"/>
                    <a:pt x="332" y="28"/>
                    <a:pt x="384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48175" name="Rectangle 47"/>
            <p:cNvSpPr>
              <a:spLocks noChangeArrowheads="1"/>
            </p:cNvSpPr>
            <p:nvPr/>
          </p:nvSpPr>
          <p:spPr bwMode="auto">
            <a:xfrm>
              <a:off x="657" y="1830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</a:rPr>
                <a:t>1 </a:t>
              </a:r>
            </a:p>
          </p:txBody>
        </p:sp>
        <p:sp>
          <p:nvSpPr>
            <p:cNvPr id="48176" name="Rectangle 48"/>
            <p:cNvSpPr>
              <a:spLocks noChangeArrowheads="1"/>
            </p:cNvSpPr>
            <p:nvPr/>
          </p:nvSpPr>
          <p:spPr bwMode="auto">
            <a:xfrm>
              <a:off x="1101" y="1359"/>
              <a:ext cx="2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</a:rPr>
                <a:t>2 </a:t>
              </a:r>
            </a:p>
          </p:txBody>
        </p:sp>
        <p:sp>
          <p:nvSpPr>
            <p:cNvPr id="48177" name="Oval 49"/>
            <p:cNvSpPr>
              <a:spLocks noChangeArrowheads="1"/>
            </p:cNvSpPr>
            <p:nvPr/>
          </p:nvSpPr>
          <p:spPr bwMode="auto">
            <a:xfrm>
              <a:off x="669" y="185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8178" name="Oval 50"/>
            <p:cNvSpPr>
              <a:spLocks noChangeArrowheads="1"/>
            </p:cNvSpPr>
            <p:nvPr/>
          </p:nvSpPr>
          <p:spPr bwMode="auto">
            <a:xfrm>
              <a:off x="1101" y="1521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8179" name="Freeform 51"/>
            <p:cNvSpPr>
              <a:spLocks/>
            </p:cNvSpPr>
            <p:nvPr/>
          </p:nvSpPr>
          <p:spPr bwMode="auto">
            <a:xfrm>
              <a:off x="726" y="1575"/>
              <a:ext cx="450" cy="393"/>
            </a:xfrm>
            <a:custGeom>
              <a:avLst/>
              <a:gdLst>
                <a:gd name="T0" fmla="*/ 0 w 450"/>
                <a:gd name="T1" fmla="*/ 303 h 393"/>
                <a:gd name="T2" fmla="*/ 96 w 450"/>
                <a:gd name="T3" fmla="*/ 294 h 393"/>
                <a:gd name="T4" fmla="*/ 150 w 450"/>
                <a:gd name="T5" fmla="*/ 309 h 393"/>
                <a:gd name="T6" fmla="*/ 195 w 450"/>
                <a:gd name="T7" fmla="*/ 342 h 393"/>
                <a:gd name="T8" fmla="*/ 186 w 450"/>
                <a:gd name="T9" fmla="*/ 393 h 393"/>
                <a:gd name="T10" fmla="*/ 156 w 450"/>
                <a:gd name="T11" fmla="*/ 357 h 393"/>
                <a:gd name="T12" fmla="*/ 183 w 450"/>
                <a:gd name="T13" fmla="*/ 303 h 393"/>
                <a:gd name="T14" fmla="*/ 189 w 450"/>
                <a:gd name="T15" fmla="*/ 291 h 393"/>
                <a:gd name="T16" fmla="*/ 198 w 450"/>
                <a:gd name="T17" fmla="*/ 285 h 393"/>
                <a:gd name="T18" fmla="*/ 201 w 450"/>
                <a:gd name="T19" fmla="*/ 273 h 393"/>
                <a:gd name="T20" fmla="*/ 219 w 450"/>
                <a:gd name="T21" fmla="*/ 261 h 393"/>
                <a:gd name="T22" fmla="*/ 228 w 450"/>
                <a:gd name="T23" fmla="*/ 255 h 393"/>
                <a:gd name="T24" fmla="*/ 306 w 450"/>
                <a:gd name="T25" fmla="*/ 258 h 393"/>
                <a:gd name="T26" fmla="*/ 342 w 450"/>
                <a:gd name="T27" fmla="*/ 279 h 393"/>
                <a:gd name="T28" fmla="*/ 342 w 450"/>
                <a:gd name="T29" fmla="*/ 318 h 393"/>
                <a:gd name="T30" fmla="*/ 273 w 450"/>
                <a:gd name="T31" fmla="*/ 267 h 393"/>
                <a:gd name="T32" fmla="*/ 300 w 450"/>
                <a:gd name="T33" fmla="*/ 147 h 393"/>
                <a:gd name="T34" fmla="*/ 318 w 450"/>
                <a:gd name="T35" fmla="*/ 114 h 393"/>
                <a:gd name="T36" fmla="*/ 345 w 450"/>
                <a:gd name="T37" fmla="*/ 96 h 393"/>
                <a:gd name="T38" fmla="*/ 405 w 450"/>
                <a:gd name="T39" fmla="*/ 99 h 393"/>
                <a:gd name="T40" fmla="*/ 432 w 450"/>
                <a:gd name="T41" fmla="*/ 108 h 393"/>
                <a:gd name="T42" fmla="*/ 444 w 450"/>
                <a:gd name="T43" fmla="*/ 126 h 393"/>
                <a:gd name="T44" fmla="*/ 450 w 450"/>
                <a:gd name="T45" fmla="*/ 144 h 393"/>
                <a:gd name="T46" fmla="*/ 444 w 450"/>
                <a:gd name="T47" fmla="*/ 156 h 393"/>
                <a:gd name="T48" fmla="*/ 426 w 450"/>
                <a:gd name="T49" fmla="*/ 162 h 393"/>
                <a:gd name="T50" fmla="*/ 378 w 450"/>
                <a:gd name="T51" fmla="*/ 129 h 393"/>
                <a:gd name="T52" fmla="*/ 360 w 450"/>
                <a:gd name="T53" fmla="*/ 102 h 393"/>
                <a:gd name="T54" fmla="*/ 375 w 450"/>
                <a:gd name="T55" fmla="*/ 39 h 393"/>
                <a:gd name="T56" fmla="*/ 381 w 450"/>
                <a:gd name="T57" fmla="*/ 21 h 393"/>
                <a:gd name="T58" fmla="*/ 387 w 450"/>
                <a:gd name="T59" fmla="*/ 9 h 393"/>
                <a:gd name="T60" fmla="*/ 390 w 450"/>
                <a:gd name="T61" fmla="*/ 0 h 39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50"/>
                <a:gd name="T94" fmla="*/ 0 h 393"/>
                <a:gd name="T95" fmla="*/ 450 w 450"/>
                <a:gd name="T96" fmla="*/ 393 h 39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50" h="393">
                  <a:moveTo>
                    <a:pt x="0" y="303"/>
                  </a:moveTo>
                  <a:cubicBezTo>
                    <a:pt x="37" y="284"/>
                    <a:pt x="40" y="292"/>
                    <a:pt x="96" y="294"/>
                  </a:cubicBezTo>
                  <a:cubicBezTo>
                    <a:pt x="115" y="299"/>
                    <a:pt x="132" y="303"/>
                    <a:pt x="150" y="309"/>
                  </a:cubicBezTo>
                  <a:cubicBezTo>
                    <a:pt x="167" y="315"/>
                    <a:pt x="180" y="332"/>
                    <a:pt x="195" y="342"/>
                  </a:cubicBezTo>
                  <a:cubicBezTo>
                    <a:pt x="207" y="361"/>
                    <a:pt x="209" y="382"/>
                    <a:pt x="186" y="393"/>
                  </a:cubicBezTo>
                  <a:cubicBezTo>
                    <a:pt x="170" y="385"/>
                    <a:pt x="164" y="373"/>
                    <a:pt x="156" y="357"/>
                  </a:cubicBezTo>
                  <a:cubicBezTo>
                    <a:pt x="159" y="333"/>
                    <a:pt x="162" y="317"/>
                    <a:pt x="183" y="303"/>
                  </a:cubicBezTo>
                  <a:cubicBezTo>
                    <a:pt x="185" y="299"/>
                    <a:pt x="186" y="294"/>
                    <a:pt x="189" y="291"/>
                  </a:cubicBezTo>
                  <a:cubicBezTo>
                    <a:pt x="191" y="288"/>
                    <a:pt x="196" y="288"/>
                    <a:pt x="198" y="285"/>
                  </a:cubicBezTo>
                  <a:cubicBezTo>
                    <a:pt x="200" y="282"/>
                    <a:pt x="198" y="276"/>
                    <a:pt x="201" y="273"/>
                  </a:cubicBezTo>
                  <a:cubicBezTo>
                    <a:pt x="206" y="268"/>
                    <a:pt x="213" y="265"/>
                    <a:pt x="219" y="261"/>
                  </a:cubicBezTo>
                  <a:cubicBezTo>
                    <a:pt x="222" y="259"/>
                    <a:pt x="228" y="255"/>
                    <a:pt x="228" y="255"/>
                  </a:cubicBezTo>
                  <a:cubicBezTo>
                    <a:pt x="254" y="256"/>
                    <a:pt x="280" y="256"/>
                    <a:pt x="306" y="258"/>
                  </a:cubicBezTo>
                  <a:cubicBezTo>
                    <a:pt x="320" y="259"/>
                    <a:pt x="342" y="279"/>
                    <a:pt x="342" y="279"/>
                  </a:cubicBezTo>
                  <a:cubicBezTo>
                    <a:pt x="347" y="295"/>
                    <a:pt x="349" y="302"/>
                    <a:pt x="342" y="318"/>
                  </a:cubicBezTo>
                  <a:cubicBezTo>
                    <a:pt x="278" y="311"/>
                    <a:pt x="290" y="318"/>
                    <a:pt x="273" y="267"/>
                  </a:cubicBezTo>
                  <a:cubicBezTo>
                    <a:pt x="276" y="227"/>
                    <a:pt x="286" y="185"/>
                    <a:pt x="300" y="147"/>
                  </a:cubicBezTo>
                  <a:cubicBezTo>
                    <a:pt x="303" y="139"/>
                    <a:pt x="312" y="120"/>
                    <a:pt x="318" y="114"/>
                  </a:cubicBezTo>
                  <a:cubicBezTo>
                    <a:pt x="326" y="106"/>
                    <a:pt x="345" y="96"/>
                    <a:pt x="345" y="96"/>
                  </a:cubicBezTo>
                  <a:cubicBezTo>
                    <a:pt x="365" y="97"/>
                    <a:pt x="385" y="97"/>
                    <a:pt x="405" y="99"/>
                  </a:cubicBezTo>
                  <a:cubicBezTo>
                    <a:pt x="414" y="100"/>
                    <a:pt x="432" y="108"/>
                    <a:pt x="432" y="108"/>
                  </a:cubicBezTo>
                  <a:cubicBezTo>
                    <a:pt x="436" y="114"/>
                    <a:pt x="442" y="119"/>
                    <a:pt x="444" y="126"/>
                  </a:cubicBezTo>
                  <a:cubicBezTo>
                    <a:pt x="446" y="132"/>
                    <a:pt x="450" y="144"/>
                    <a:pt x="450" y="144"/>
                  </a:cubicBezTo>
                  <a:cubicBezTo>
                    <a:pt x="448" y="148"/>
                    <a:pt x="448" y="153"/>
                    <a:pt x="444" y="156"/>
                  </a:cubicBezTo>
                  <a:cubicBezTo>
                    <a:pt x="439" y="160"/>
                    <a:pt x="426" y="162"/>
                    <a:pt x="426" y="162"/>
                  </a:cubicBezTo>
                  <a:cubicBezTo>
                    <a:pt x="396" y="155"/>
                    <a:pt x="392" y="153"/>
                    <a:pt x="378" y="129"/>
                  </a:cubicBezTo>
                  <a:cubicBezTo>
                    <a:pt x="372" y="120"/>
                    <a:pt x="360" y="102"/>
                    <a:pt x="360" y="102"/>
                  </a:cubicBezTo>
                  <a:cubicBezTo>
                    <a:pt x="362" y="75"/>
                    <a:pt x="366" y="62"/>
                    <a:pt x="375" y="39"/>
                  </a:cubicBezTo>
                  <a:cubicBezTo>
                    <a:pt x="377" y="33"/>
                    <a:pt x="378" y="27"/>
                    <a:pt x="381" y="21"/>
                  </a:cubicBezTo>
                  <a:cubicBezTo>
                    <a:pt x="383" y="17"/>
                    <a:pt x="385" y="13"/>
                    <a:pt x="387" y="9"/>
                  </a:cubicBezTo>
                  <a:cubicBezTo>
                    <a:pt x="388" y="6"/>
                    <a:pt x="390" y="0"/>
                    <a:pt x="39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8" grpId="0"/>
      <p:bldP spid="48161" grpId="0"/>
      <p:bldP spid="48162" grpId="0"/>
      <p:bldP spid="48163" grpId="0"/>
      <p:bldP spid="481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2286000" y="3197302"/>
            <a:ext cx="4572000" cy="121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1.23, 1.24, 1.31, </a:t>
            </a:r>
            <a:r>
              <a:rPr lang="en-US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1.32, 1.33, 1.34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981200" y="1295400"/>
            <a:ext cx="54102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Assignment#2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1.35, 1.39, 1.40 (only part a), and 1.41.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752600" y="4953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Next: Isothermal and Adiabatic processes</a:t>
            </a:r>
          </a:p>
        </p:txBody>
      </p:sp>
    </p:spTree>
    <p:extLst>
      <p:ext uri="{BB962C8B-B14F-4D97-AF65-F5344CB8AC3E}">
        <p14:creationId xmlns:p14="http://schemas.microsoft.com/office/powerpoint/2010/main" val="194860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4CDA15-0FCB-43C3-83EA-AA3B14133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GB" altLang="en-US" sz="3600" b="1"/>
              <a:t>Thermodynamic</a:t>
            </a:r>
            <a:r>
              <a:rPr lang="en-GB" altLang="en-US" b="1"/>
              <a:t> Systems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BA019C5-82E2-4067-B66D-6BEB11811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4267200" cy="3886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A thermodynamic system is a collection of matter which has distinct boundaries.</a:t>
            </a:r>
            <a:br>
              <a:rPr lang="en-GB" altLang="en-US" sz="2400" dirty="0">
                <a:cs typeface="Times New Roman" panose="02020603050405020304" pitchFamily="18" charset="0"/>
              </a:rPr>
            </a:br>
            <a:r>
              <a:rPr lang="en-GB" altLang="en-US" sz="2400" dirty="0">
                <a:cs typeface="Times New Roman" panose="02020603050405020304" pitchFamily="18" charset="0"/>
              </a:rPr>
              <a:t>		OR</a:t>
            </a:r>
            <a:br>
              <a:rPr lang="en-GB" altLang="en-US" sz="2400" dirty="0">
                <a:cs typeface="Times New Roman" panose="02020603050405020304" pitchFamily="18" charset="0"/>
              </a:rPr>
            </a:br>
            <a:r>
              <a:rPr lang="en-GB" altLang="en-US" sz="2400" dirty="0">
                <a:cs typeface="Times New Roman" panose="02020603050405020304" pitchFamily="18" charset="0"/>
              </a:rPr>
              <a:t>a real or imaginary portion of the universe which has distinct boundaries.</a:t>
            </a:r>
            <a:br>
              <a:rPr lang="en-GB" altLang="en-US" sz="2400" dirty="0">
                <a:cs typeface="Times New Roman" panose="02020603050405020304" pitchFamily="18" charset="0"/>
              </a:rPr>
            </a:br>
            <a:r>
              <a:rPr lang="en-GB" altLang="en-US" sz="2400" dirty="0">
                <a:cs typeface="Times New Roman" panose="02020603050405020304" pitchFamily="18" charset="0"/>
              </a:rPr>
              <a:t>		OR</a:t>
            </a:r>
            <a:br>
              <a:rPr lang="en-GB" altLang="en-US" sz="2400" dirty="0">
                <a:cs typeface="Times New Roman" panose="02020603050405020304" pitchFamily="18" charset="0"/>
              </a:rPr>
            </a:br>
            <a:r>
              <a:rPr lang="en-GB" altLang="en-US" sz="2400" dirty="0">
                <a:cs typeface="Times New Roman" panose="02020603050405020304" pitchFamily="18" charset="0"/>
              </a:rPr>
              <a:t>that part of universe which is under thermodynamic study.</a:t>
            </a:r>
          </a:p>
        </p:txBody>
      </p:sp>
      <p:pic>
        <p:nvPicPr>
          <p:cNvPr id="5124" name="Picture 4" descr="thermodynamicsXIa">
            <a:extLst>
              <a:ext uri="{FF2B5EF4-FFF2-40B4-BE49-F238E27FC236}">
                <a16:creationId xmlns:a16="http://schemas.microsoft.com/office/drawing/2014/main" id="{765E0569-DB8D-4368-8063-077D675A5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1752600"/>
            <a:ext cx="3760788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5CD1919-E966-4C4A-B0BE-2139F2026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98513"/>
          </a:xfrm>
        </p:spPr>
        <p:txBody>
          <a:bodyPr/>
          <a:lstStyle/>
          <a:p>
            <a:r>
              <a:rPr lang="en-GB" altLang="en-US" sz="3600" b="1"/>
              <a:t>Thermodynamic Variables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222C9F6-5257-4C1C-9810-7D8643632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04901"/>
            <a:ext cx="8686800" cy="2324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Variables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describe the macroscopic state of a system (pressure, volume, temperature, and internal energy).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macroscopic state of an isolated system can only be specified if the system is in thermal equilibrium internally.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272F45-EB4B-423A-9357-8CBA645B104B}"/>
              </a:ext>
            </a:extLst>
          </p:cNvPr>
          <p:cNvSpPr txBox="1"/>
          <p:nvPr/>
        </p:nvSpPr>
        <p:spPr>
          <a:xfrm>
            <a:off x="914400" y="3582141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Much of the thermodynamics deals with</a:t>
            </a:r>
          </a:p>
          <a:p>
            <a:r>
              <a:rPr lang="en-US" sz="2000" dirty="0"/>
              <a:t> </a:t>
            </a:r>
            <a:endParaRPr lang="en-US" sz="2000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BF80ED-FE4C-40C7-9C44-04445747FBA0}"/>
              </a:ext>
            </a:extLst>
          </p:cNvPr>
          <p:cNvSpPr txBox="1"/>
          <p:nvPr/>
        </p:nvSpPr>
        <p:spPr>
          <a:xfrm>
            <a:off x="3962400" y="4290027"/>
            <a:ext cx="37947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 dirty="0"/>
              <a:t>Temperature</a:t>
            </a:r>
            <a:r>
              <a:rPr lang="en-US" sz="2000" dirty="0"/>
              <a:t>, </a:t>
            </a:r>
            <a:r>
              <a:rPr lang="en-US" sz="2000" u="sng" dirty="0"/>
              <a:t>Energy</a:t>
            </a:r>
            <a:r>
              <a:rPr lang="en-US" sz="2000" dirty="0"/>
              <a:t> and </a:t>
            </a:r>
            <a:r>
              <a:rPr lang="en-US" sz="2000" u="sng" dirty="0"/>
              <a:t>Heating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3E7C50-CD1E-4607-A0C4-EB6CF8197B11}"/>
              </a:ext>
            </a:extLst>
          </p:cNvPr>
          <p:cNvSpPr txBox="1"/>
          <p:nvPr/>
        </p:nvSpPr>
        <p:spPr>
          <a:xfrm>
            <a:off x="1760220" y="518160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They are confusingly related with each other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C73799C-C6F0-4A02-B215-33B14A8A8BCD}"/>
              </a:ext>
            </a:extLst>
          </p:cNvPr>
          <p:cNvSpPr txBox="1"/>
          <p:nvPr/>
        </p:nvSpPr>
        <p:spPr>
          <a:xfrm>
            <a:off x="340360" y="233184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Temperature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6FA70-3AFB-4F94-92A8-12B5336D9A2A}"/>
              </a:ext>
            </a:extLst>
          </p:cNvPr>
          <p:cNvSpPr txBox="1"/>
          <p:nvPr/>
        </p:nvSpPr>
        <p:spPr>
          <a:xfrm>
            <a:off x="873760" y="523408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measure of a system’s tendency to spontaneously give up energy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C72CEE-8FF1-42EB-A4F3-585986148890}"/>
              </a:ext>
            </a:extLst>
          </p:cNvPr>
          <p:cNvSpPr txBox="1"/>
          <p:nvPr/>
        </p:nvSpPr>
        <p:spPr>
          <a:xfrm>
            <a:off x="2667000" y="841583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most cases, when energy of the system changes, it’s temperature change but not always true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82554D-1E75-4A4A-8CA6-61FCD329C50E}"/>
              </a:ext>
            </a:extLst>
          </p:cNvPr>
          <p:cNvSpPr txBox="1"/>
          <p:nvPr/>
        </p:nvSpPr>
        <p:spPr>
          <a:xfrm>
            <a:off x="6207760" y="175439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of phase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741A0D-11D1-453C-8C6A-C33DEF4B6CE5}"/>
              </a:ext>
            </a:extLst>
          </p:cNvPr>
          <p:cNvSpPr txBox="1"/>
          <p:nvPr/>
        </p:nvSpPr>
        <p:spPr>
          <a:xfrm>
            <a:off x="1000760" y="1486227"/>
            <a:ext cx="529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 you think of a situation where energy of the system does change but temperature does not?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122123-B4FF-4EBB-A24B-D14B7797FC5E}"/>
              </a:ext>
            </a:extLst>
          </p:cNvPr>
          <p:cNvSpPr txBox="1"/>
          <p:nvPr/>
        </p:nvSpPr>
        <p:spPr>
          <a:xfrm>
            <a:off x="467360" y="225343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Energy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80256-FF9A-4E80-9339-6F01EF90EAB1}"/>
              </a:ext>
            </a:extLst>
          </p:cNvPr>
          <p:cNvSpPr txBox="1"/>
          <p:nvPr/>
        </p:nvSpPr>
        <p:spPr>
          <a:xfrm>
            <a:off x="1534160" y="2387782"/>
            <a:ext cx="6436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Ability to do work – but there is no precise definition.</a:t>
            </a:r>
          </a:p>
          <a:p>
            <a:r>
              <a:rPr lang="en-US" sz="2000" dirty="0"/>
              <a:t>We can list different forms of energy </a:t>
            </a:r>
            <a:r>
              <a:rPr lang="en-US" dirty="0"/>
              <a:t>(kinetic, potential, electrostatics, chemical, nuclear, etc.)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28206-DD5F-42BB-B07A-3200A9C3BCC4}"/>
              </a:ext>
            </a:extLst>
          </p:cNvPr>
          <p:cNvSpPr txBox="1"/>
          <p:nvPr/>
        </p:nvSpPr>
        <p:spPr>
          <a:xfrm>
            <a:off x="1249680" y="3484907"/>
            <a:ext cx="6436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can say “ Energy can be converted from one form to another, but the total energy of the universe (isolated system) never changes – </a:t>
            </a:r>
            <a:r>
              <a:rPr lang="en-US" sz="2000" b="1" dirty="0"/>
              <a:t>Law of conservation of energy</a:t>
            </a:r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33E1B6-A997-457C-A514-C779DC4711CC}"/>
              </a:ext>
            </a:extLst>
          </p:cNvPr>
          <p:cNvSpPr txBox="1"/>
          <p:nvPr/>
        </p:nvSpPr>
        <p:spPr>
          <a:xfrm>
            <a:off x="609600" y="4523007"/>
            <a:ext cx="6436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There are many mechanism by which energy can be put into or taken out of the system. 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D8D8E3-6EA8-4B05-AD56-8E06002D720C}"/>
              </a:ext>
            </a:extLst>
          </p:cNvPr>
          <p:cNvSpPr txBox="1"/>
          <p:nvPr/>
        </p:nvSpPr>
        <p:spPr>
          <a:xfrm>
            <a:off x="1905000" y="5187107"/>
            <a:ext cx="59791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We can classify these mechanisms into two categories: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F1340F-29DE-4FE9-B364-3F225BF2AF6C}"/>
              </a:ext>
            </a:extLst>
          </p:cNvPr>
          <p:cNvSpPr txBox="1"/>
          <p:nvPr/>
        </p:nvSpPr>
        <p:spPr>
          <a:xfrm>
            <a:off x="1752600" y="5621387"/>
            <a:ext cx="1981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Heating/Cooling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BA3A7C-7C07-4FFF-9BDA-DDA45110E6D9}"/>
              </a:ext>
            </a:extLst>
          </p:cNvPr>
          <p:cNvSpPr txBox="1"/>
          <p:nvPr/>
        </p:nvSpPr>
        <p:spPr>
          <a:xfrm>
            <a:off x="5410200" y="5616307"/>
            <a:ext cx="1285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Work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087D49-E6D3-4F68-B05B-1D5FDEA14087}"/>
              </a:ext>
            </a:extLst>
          </p:cNvPr>
          <p:cNvSpPr txBox="1"/>
          <p:nvPr/>
        </p:nvSpPr>
        <p:spPr>
          <a:xfrm>
            <a:off x="1285240" y="5980394"/>
            <a:ext cx="3505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Spontaneous flow of energy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619A60-F1AF-4C5F-8C3F-FBAEC6724858}"/>
              </a:ext>
            </a:extLst>
          </p:cNvPr>
          <p:cNvSpPr txBox="1"/>
          <p:nvPr/>
        </p:nvSpPr>
        <p:spPr>
          <a:xfrm>
            <a:off x="4942840" y="6016417"/>
            <a:ext cx="3505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Any other way of energy flow</a:t>
            </a:r>
          </a:p>
        </p:txBody>
      </p:sp>
    </p:spTree>
    <p:extLst>
      <p:ext uri="{BB962C8B-B14F-4D97-AF65-F5344CB8AC3E}">
        <p14:creationId xmlns:p14="http://schemas.microsoft.com/office/powerpoint/2010/main" val="246778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ECF14E-8746-48A2-8215-FCE7221B9A3F}"/>
              </a:ext>
            </a:extLst>
          </p:cNvPr>
          <p:cNvSpPr txBox="1"/>
          <p:nvPr/>
        </p:nvSpPr>
        <p:spPr>
          <a:xfrm>
            <a:off x="654050" y="3281142"/>
            <a:ext cx="7010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altLang="en-US" sz="2000" b="1" dirty="0">
                <a:cs typeface="Times New Roman" panose="02020603050405020304" pitchFamily="18" charset="0"/>
              </a:rPr>
              <a:t>Transfer (or Process) Variables</a:t>
            </a:r>
            <a:r>
              <a:rPr lang="en-GB" altLang="en-US" sz="2000" dirty="0">
                <a:cs typeface="Times New Roman" panose="02020603050405020304" pitchFamily="18" charset="0"/>
              </a:rPr>
              <a:t>: </a:t>
            </a:r>
            <a:r>
              <a:rPr lang="en-GB" altLang="en-US" sz="2000" b="1" dirty="0">
                <a:cs typeface="Times New Roman" panose="02020603050405020304" pitchFamily="18" charset="0"/>
              </a:rPr>
              <a:t>Heating and Work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2000" dirty="0">
                <a:cs typeface="Times New Roman" panose="02020603050405020304" pitchFamily="18" charset="0"/>
              </a:rPr>
              <a:t>used to describe the exchange of energy across the boundary (heating and work)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2000" dirty="0">
                <a:cs typeface="Times New Roman" panose="02020603050405020304" pitchFamily="18" charset="0"/>
              </a:rPr>
              <a:t>Heating and work do not characterize the system (are not state variables)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 sz="2000" dirty="0">
                <a:cs typeface="Times New Roman" panose="02020603050405020304" pitchFamily="18" charset="0"/>
              </a:rPr>
              <a:t>Indicate the energy transfer between the system and its environment through respective interactions.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C8202D-0976-4091-A44D-64CEF2510182}"/>
              </a:ext>
            </a:extLst>
          </p:cNvPr>
          <p:cNvSpPr txBox="1"/>
          <p:nvPr/>
        </p:nvSpPr>
        <p:spPr>
          <a:xfrm>
            <a:off x="492125" y="609600"/>
            <a:ext cx="1285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1E6A87-5FC2-4644-AC6A-1255F4B81E34}"/>
              </a:ext>
            </a:extLst>
          </p:cNvPr>
          <p:cNvSpPr txBox="1"/>
          <p:nvPr/>
        </p:nvSpPr>
        <p:spPr>
          <a:xfrm>
            <a:off x="1524000" y="599440"/>
            <a:ext cx="4724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Transfer of energy that is not spontaneous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23CB8C-5BA5-4143-99F4-701490151D64}"/>
              </a:ext>
            </a:extLst>
          </p:cNvPr>
          <p:cNvSpPr txBox="1"/>
          <p:nvPr/>
        </p:nvSpPr>
        <p:spPr>
          <a:xfrm>
            <a:off x="1419225" y="1257268"/>
            <a:ext cx="510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Usually, there is some “agent” that is actively pushing energy into or out of the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DB8A98-7106-44C1-9A57-1ECAE9D65E83}"/>
              </a:ext>
            </a:extLst>
          </p:cNvPr>
          <p:cNvSpPr txBox="1"/>
          <p:nvPr/>
        </p:nvSpPr>
        <p:spPr>
          <a:xfrm>
            <a:off x="1449070" y="2048370"/>
            <a:ext cx="5181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For example, you can put energy into the system by pushing a piston – you work on the system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38C65F-5754-4CE3-B0A2-CC25FF291FED}"/>
              </a:ext>
            </a:extLst>
          </p:cNvPr>
          <p:cNvGrpSpPr/>
          <p:nvPr/>
        </p:nvGrpSpPr>
        <p:grpSpPr>
          <a:xfrm>
            <a:off x="6894830" y="1257268"/>
            <a:ext cx="1600200" cy="1394126"/>
            <a:chOff x="685800" y="1066800"/>
            <a:chExt cx="1828800" cy="1614488"/>
          </a:xfrm>
        </p:grpSpPr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6755F493-5608-4143-8E42-5BB5533CCC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1675" y="1079500"/>
              <a:ext cx="0" cy="152400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F032433E-3EBB-47A1-9709-D456A63255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00" y="2590800"/>
              <a:ext cx="182880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7E33EBFB-BE8D-4BF9-A144-CD832B699C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8800" y="1108075"/>
              <a:ext cx="0" cy="14478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CE5C1775-BF43-4084-B054-71866450D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2681288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3F005CCB-1DCA-4AAE-9E87-060CF86493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7725" y="1104900"/>
              <a:ext cx="0" cy="1447800"/>
            </a:xfrm>
            <a:prstGeom prst="line">
              <a:avLst/>
            </a:prstGeom>
            <a:noFill/>
            <a:ln w="63500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7DCDBEB2-6220-4E33-9267-B17780C155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1841500"/>
              <a:ext cx="5334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0A7A7B33-EE63-49FE-953B-2285C36710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00" y="1066800"/>
              <a:ext cx="182880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91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61722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Work and Heating (“Heat”)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28600" y="990600"/>
            <a:ext cx="67818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latin typeface="Arial" charset="0"/>
              </a:rPr>
              <a:t>We are often interested in </a:t>
            </a:r>
            <a:r>
              <a:rPr lang="en-US" sz="2000" b="1" dirty="0">
                <a:latin typeface="Arial" charset="0"/>
                <a:sym typeface="Symbol" pitchFamily="18" charset="2"/>
              </a:rPr>
              <a:t></a:t>
            </a:r>
            <a:r>
              <a:rPr lang="en-US" sz="2000" b="1" i="1" dirty="0">
                <a:latin typeface="Arial" charset="0"/>
                <a:sym typeface="Symbol" pitchFamily="18" charset="2"/>
              </a:rPr>
              <a:t>U</a:t>
            </a:r>
            <a:r>
              <a:rPr lang="en-US" sz="2000" dirty="0">
                <a:latin typeface="Arial" charset="0"/>
                <a:sym typeface="Symbol" pitchFamily="18" charset="2"/>
              </a:rPr>
              <a:t> , not </a:t>
            </a:r>
            <a:r>
              <a:rPr lang="en-US" sz="2000" b="1" i="1" dirty="0">
                <a:latin typeface="Arial" charset="0"/>
                <a:sym typeface="Symbol" pitchFamily="18" charset="2"/>
              </a:rPr>
              <a:t>U;</a:t>
            </a:r>
            <a:r>
              <a:rPr lang="en-US" sz="2000" dirty="0">
                <a:latin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Arial" charset="0"/>
                <a:sym typeface="Symbol" pitchFamily="18" charset="2"/>
              </a:rPr>
              <a:t></a:t>
            </a:r>
            <a:r>
              <a:rPr lang="en-US" sz="2000" b="1" i="1" dirty="0">
                <a:latin typeface="Arial" charset="0"/>
                <a:sym typeface="Symbol" pitchFamily="18" charset="2"/>
              </a:rPr>
              <a:t>U  </a:t>
            </a:r>
            <a:r>
              <a:rPr lang="en-US" sz="2000" dirty="0">
                <a:latin typeface="Arial" charset="0"/>
                <a:sym typeface="Symbol" pitchFamily="18" charset="2"/>
              </a:rPr>
              <a:t>is</a:t>
            </a:r>
            <a:r>
              <a:rPr lang="en-US" sz="2000" b="1" i="1" dirty="0"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latin typeface="Arial" charset="0"/>
              </a:rPr>
              <a:t>due to: </a:t>
            </a:r>
          </a:p>
          <a:p>
            <a:pPr algn="just">
              <a:spcBef>
                <a:spcPct val="25000"/>
              </a:spcBef>
              <a:buFontTx/>
              <a:buBlip>
                <a:blip r:embed="rId3"/>
              </a:buBlip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b="1" i="1" dirty="0">
                <a:latin typeface="Arial" charset="0"/>
              </a:rPr>
              <a:t>Q</a:t>
            </a:r>
            <a:r>
              <a:rPr lang="en-US" sz="2000" dirty="0">
                <a:latin typeface="Arial" charset="0"/>
              </a:rPr>
              <a:t> – energy flow between a system and its environment due to </a:t>
            </a:r>
            <a:r>
              <a:rPr lang="en-US" sz="2000" b="1" dirty="0">
                <a:latin typeface="Arial" charset="0"/>
                <a:sym typeface="Symbol" pitchFamily="18" charset="2"/>
              </a:rPr>
              <a:t></a:t>
            </a:r>
            <a:r>
              <a:rPr lang="en-US" sz="2000" b="1" i="1" dirty="0">
                <a:latin typeface="Arial" charset="0"/>
                <a:sym typeface="Symbol" pitchFamily="18" charset="2"/>
              </a:rPr>
              <a:t>T</a:t>
            </a:r>
            <a:r>
              <a:rPr lang="en-US" sz="2000" dirty="0"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latin typeface="Arial" charset="0"/>
              </a:rPr>
              <a:t>across a boundary and a finite thermal conductivity of the boundary</a:t>
            </a:r>
          </a:p>
          <a:p>
            <a:pPr algn="just">
              <a:spcBef>
                <a:spcPct val="25000"/>
              </a:spcBef>
            </a:pPr>
            <a:r>
              <a:rPr lang="en-US" b="1" i="1" dirty="0">
                <a:latin typeface="Arial" charset="0"/>
              </a:rPr>
              <a:t>	 </a:t>
            </a:r>
            <a:r>
              <a:rPr lang="en-US" dirty="0">
                <a:latin typeface="Arial" charset="0"/>
              </a:rPr>
              <a:t>– </a:t>
            </a:r>
            <a:r>
              <a:rPr lang="en-US" b="1" i="1" dirty="0">
                <a:latin typeface="Arial" charset="0"/>
              </a:rPr>
              <a:t>heating </a:t>
            </a:r>
            <a:r>
              <a:rPr lang="en-US" b="1" dirty="0">
                <a:latin typeface="Arial" charset="0"/>
              </a:rPr>
              <a:t>(</a:t>
            </a:r>
            <a:r>
              <a:rPr lang="en-US" b="1" i="1" dirty="0">
                <a:latin typeface="Arial" charset="0"/>
              </a:rPr>
              <a:t>Q </a:t>
            </a:r>
            <a:r>
              <a:rPr lang="en-US" b="1" dirty="0">
                <a:latin typeface="Arial" charset="0"/>
              </a:rPr>
              <a:t>&gt; 0) or </a:t>
            </a:r>
            <a:r>
              <a:rPr lang="en-US" b="1" i="1" dirty="0">
                <a:latin typeface="Arial" charset="0"/>
              </a:rPr>
              <a:t>cooling </a:t>
            </a:r>
            <a:r>
              <a:rPr lang="en-US" b="1" dirty="0">
                <a:latin typeface="Arial" charset="0"/>
              </a:rPr>
              <a:t>(</a:t>
            </a:r>
            <a:r>
              <a:rPr lang="en-US" b="1" i="1" dirty="0">
                <a:latin typeface="Arial" charset="0"/>
              </a:rPr>
              <a:t>Q </a:t>
            </a:r>
            <a:r>
              <a:rPr lang="en-US" b="1" dirty="0">
                <a:latin typeface="Arial" charset="0"/>
              </a:rPr>
              <a:t>&lt; 0</a:t>
            </a:r>
            <a:r>
              <a:rPr lang="en-US" dirty="0">
                <a:latin typeface="Arial" charset="0"/>
              </a:rPr>
              <a:t>)</a:t>
            </a:r>
          </a:p>
          <a:p>
            <a:pPr algn="just"/>
            <a:r>
              <a:rPr lang="en-US" sz="2000" dirty="0">
                <a:latin typeface="Arial" charset="0"/>
              </a:rPr>
              <a:t>(there is no such physical quantity as “heat”; to emphasize this fact, it is better to use the term “heating” rather than “heat”)</a:t>
            </a:r>
            <a:endParaRPr lang="en-US" sz="2000" b="1" i="1" dirty="0">
              <a:latin typeface="Arial" charset="0"/>
            </a:endParaRPr>
          </a:p>
          <a:p>
            <a:pPr algn="just">
              <a:spcBef>
                <a:spcPct val="40000"/>
              </a:spcBef>
              <a:buFontTx/>
              <a:buBlip>
                <a:blip r:embed="rId3"/>
              </a:buBlip>
            </a:pPr>
            <a:r>
              <a:rPr lang="en-US" dirty="0">
                <a:latin typeface="Arial" charset="0"/>
              </a:rPr>
              <a:t>   </a:t>
            </a:r>
            <a:r>
              <a:rPr lang="en-US" sz="2000" b="1" i="1" dirty="0">
                <a:latin typeface="Arial" charset="0"/>
              </a:rPr>
              <a:t>W </a:t>
            </a:r>
            <a:r>
              <a:rPr lang="en-US" sz="2000" dirty="0">
                <a:latin typeface="Arial" charset="0"/>
              </a:rPr>
              <a:t>– any </a:t>
            </a:r>
            <a:r>
              <a:rPr lang="en-US" sz="2000" i="1" dirty="0">
                <a:latin typeface="Arial" charset="0"/>
              </a:rPr>
              <a:t>other</a:t>
            </a:r>
            <a:r>
              <a:rPr lang="en-US" sz="2000" dirty="0">
                <a:latin typeface="Arial" charset="0"/>
              </a:rPr>
              <a:t> kind of energy transfer across boundary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133792" y="6303036"/>
            <a:ext cx="7257415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dirty="0">
                <a:latin typeface="Arial" charset="0"/>
              </a:rPr>
              <a:t>       by emission/absorption of electromagnetic radiation.</a:t>
            </a:r>
          </a:p>
        </p:txBody>
      </p:sp>
      <p:pic>
        <p:nvPicPr>
          <p:cNvPr id="44037" name="Picture 5" descr="02_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1575" y="304800"/>
            <a:ext cx="14700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038975" y="1695450"/>
            <a:ext cx="8699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HEATING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7997825" y="609600"/>
            <a:ext cx="6667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WORK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295400" y="423545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i="1" dirty="0">
                <a:latin typeface="Arial" charset="0"/>
              </a:rPr>
              <a:t>Work and Heating are both defined to describe </a:t>
            </a:r>
            <a:r>
              <a:rPr lang="en-US" sz="2000" b="1" i="1" dirty="0">
                <a:latin typeface="Arial" charset="0"/>
              </a:rPr>
              <a:t>energy transfer</a:t>
            </a:r>
            <a:r>
              <a:rPr lang="en-US" sz="2000" i="1" dirty="0">
                <a:latin typeface="Arial" charset="0"/>
              </a:rPr>
              <a:t> across a system boundary.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B6BB6A-EF5B-4119-A97D-852EDD55982E}"/>
              </a:ext>
            </a:extLst>
          </p:cNvPr>
          <p:cNvSpPr txBox="1"/>
          <p:nvPr/>
        </p:nvSpPr>
        <p:spPr>
          <a:xfrm>
            <a:off x="533400" y="4913057"/>
            <a:ext cx="3352800" cy="3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1" i="1" dirty="0">
                <a:latin typeface="Arial" charset="0"/>
              </a:rPr>
              <a:t>Heating/cooling processes</a:t>
            </a:r>
            <a:r>
              <a:rPr lang="en-US" sz="1800" dirty="0">
                <a:latin typeface="Arial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21A272-64AA-4FE3-9A5D-160469759DB1}"/>
              </a:ext>
            </a:extLst>
          </p:cNvPr>
          <p:cNvSpPr txBox="1"/>
          <p:nvPr/>
        </p:nvSpPr>
        <p:spPr>
          <a:xfrm>
            <a:off x="264160" y="5351575"/>
            <a:ext cx="1676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latin typeface="Arial" charset="0"/>
              </a:rPr>
              <a:t>Conduction: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DDBBB3-FC5C-4E34-B7BA-B21D13C01710}"/>
              </a:ext>
            </a:extLst>
          </p:cNvPr>
          <p:cNvSpPr txBox="1"/>
          <p:nvPr/>
        </p:nvSpPr>
        <p:spPr>
          <a:xfrm>
            <a:off x="156368" y="5960488"/>
            <a:ext cx="15352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latin typeface="Arial" charset="0"/>
              </a:rPr>
              <a:t>Convection: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03EC90-A93D-4CDE-945C-253F9E260791}"/>
              </a:ext>
            </a:extLst>
          </p:cNvPr>
          <p:cNvSpPr txBox="1"/>
          <p:nvPr/>
        </p:nvSpPr>
        <p:spPr>
          <a:xfrm>
            <a:off x="171608" y="6346317"/>
            <a:ext cx="1311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latin typeface="Arial" charset="0"/>
              </a:rPr>
              <a:t>Radiation: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7E1DBE-07AB-44ED-9FE7-E9FEC45A2851}"/>
              </a:ext>
            </a:extLst>
          </p:cNvPr>
          <p:cNvSpPr txBox="1"/>
          <p:nvPr/>
        </p:nvSpPr>
        <p:spPr>
          <a:xfrm>
            <a:off x="1752600" y="5397741"/>
            <a:ext cx="6997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Arial" charset="0"/>
              </a:rPr>
              <a:t>the energy transfer by molecular contact – fast-moving molecules transfer energy to slow-moving molecules by collisions;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329316-5C73-47C6-AD60-AA9BE0DB63A1}"/>
              </a:ext>
            </a:extLst>
          </p:cNvPr>
          <p:cNvSpPr txBox="1"/>
          <p:nvPr/>
        </p:nvSpPr>
        <p:spPr>
          <a:xfrm>
            <a:off x="1482883" y="5960362"/>
            <a:ext cx="4507072" cy="3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800" dirty="0">
                <a:latin typeface="Arial" charset="0"/>
              </a:rPr>
              <a:t>  by macroscopic motion of gas or 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40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952D664-999F-4254-B79E-955203091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98513"/>
          </a:xfrm>
        </p:spPr>
        <p:txBody>
          <a:bodyPr/>
          <a:lstStyle/>
          <a:p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All About Energy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3EA4AE8-4A89-46D1-AED6-F0EAC5F06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043037"/>
            <a:ext cx="6096000" cy="63336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l-G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GB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endParaRPr lang="en-GB" altLang="en-US" sz="24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C218F06-9397-4846-9EEB-295980052069}"/>
              </a:ext>
            </a:extLst>
          </p:cNvPr>
          <p:cNvSpPr txBox="1">
            <a:spLocks/>
          </p:cNvSpPr>
          <p:nvPr/>
        </p:nvSpPr>
        <p:spPr bwMode="auto">
          <a:xfrm>
            <a:off x="342900" y="1625650"/>
            <a:ext cx="8458200" cy="230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buNone/>
            </a:pPr>
            <a:r>
              <a:rPr lang="el-G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 – change in kinetic energy</a:t>
            </a:r>
          </a:p>
          <a:p>
            <a:pPr marL="857250" lvl="2" indent="0">
              <a:buNone/>
            </a:pPr>
            <a:r>
              <a:rPr lang="en-US" sz="2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work done by conservative forces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increases the system’s potential energy, </a:t>
            </a:r>
            <a:r>
              <a:rPr lang="el-GR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 = - </a:t>
            </a:r>
            <a:r>
              <a:rPr lang="en-US" sz="2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system’s mechanical energy </a:t>
            </a:r>
            <a:r>
              <a:rPr lang="el-GR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</a:t>
            </a: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KE+</a:t>
            </a:r>
            <a:r>
              <a:rPr lang="el-GR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 is the macroscopic energy of the system.</a:t>
            </a:r>
          </a:p>
          <a:p>
            <a:pPr marL="857250" lvl="2" indent="0">
              <a:buNone/>
            </a:pPr>
            <a:r>
              <a:rPr lang="en-US" sz="2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</a:t>
            </a:r>
            <a:r>
              <a:rPr lang="en-US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work done by friction-like dissipative forces within the system</a:t>
            </a:r>
          </a:p>
          <a:p>
            <a:endParaRPr lang="en-US" sz="2000" kern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BE4A6F-0308-40B3-8714-B130D27BE717}"/>
              </a:ext>
            </a:extLst>
          </p:cNvPr>
          <p:cNvSpPr txBox="1"/>
          <p:nvPr/>
        </p:nvSpPr>
        <p:spPr>
          <a:xfrm>
            <a:off x="332740" y="4201298"/>
            <a:ext cx="842264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kern="0" dirty="0"/>
              <a:t> </a:t>
            </a:r>
            <a:r>
              <a:rPr lang="en-US" sz="2200" kern="0" dirty="0"/>
              <a:t>This work increases the system’s thermal energy, </a:t>
            </a:r>
            <a:r>
              <a:rPr lang="el-GR" sz="2200" kern="0" dirty="0"/>
              <a:t>Δ</a:t>
            </a:r>
            <a:r>
              <a:rPr lang="en-US" sz="2200" kern="0" dirty="0" err="1"/>
              <a:t>U</a:t>
            </a:r>
            <a:r>
              <a:rPr lang="en-US" sz="2200" kern="0" baseline="-25000" dirty="0" err="1"/>
              <a:t>th</a:t>
            </a:r>
            <a:r>
              <a:rPr lang="en-US" sz="2200" kern="0" dirty="0"/>
              <a:t> = - </a:t>
            </a:r>
            <a:r>
              <a:rPr lang="en-US" sz="2200" kern="0" dirty="0" err="1"/>
              <a:t>W</a:t>
            </a:r>
            <a:r>
              <a:rPr lang="en-US" sz="2200" kern="0" baseline="-25000" dirty="0" err="1"/>
              <a:t>diss</a:t>
            </a:r>
            <a:endParaRPr lang="en-US" sz="2200" kern="0" baseline="-25000" dirty="0"/>
          </a:p>
          <a:p>
            <a:pPr lvl="2"/>
            <a:r>
              <a:rPr lang="el-GR" sz="2000" kern="0" dirty="0"/>
              <a:t>Δ</a:t>
            </a:r>
            <a:r>
              <a:rPr lang="en-US" sz="2000" kern="0" dirty="0" err="1"/>
              <a:t>U</a:t>
            </a:r>
            <a:r>
              <a:rPr lang="en-US" sz="2000" kern="0" baseline="-25000" dirty="0" err="1"/>
              <a:t>th</a:t>
            </a:r>
            <a:r>
              <a:rPr lang="en-US" sz="2000" kern="0" dirty="0"/>
              <a:t> is the microscopic energy of the system</a:t>
            </a:r>
          </a:p>
          <a:p>
            <a:pPr lvl="2"/>
            <a:r>
              <a:rPr lang="en-US" sz="2000" kern="0" dirty="0" err="1"/>
              <a:t>W</a:t>
            </a:r>
            <a:r>
              <a:rPr lang="en-US" sz="2000" kern="0" baseline="-25000" dirty="0" err="1"/>
              <a:t>ext</a:t>
            </a:r>
            <a:r>
              <a:rPr lang="en-US" sz="2000" kern="0" baseline="-25000" dirty="0"/>
              <a:t> </a:t>
            </a:r>
            <a:r>
              <a:rPr lang="en-US" sz="2000" kern="0" dirty="0"/>
              <a:t>- work done by external forces originating in the environment</a:t>
            </a:r>
          </a:p>
          <a:p>
            <a:pPr lvl="1"/>
            <a:endParaRPr lang="en-US" sz="2000" kern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kern="0" dirty="0"/>
              <a:t>The total energy for an isolated system (</a:t>
            </a:r>
            <a:r>
              <a:rPr lang="en-US" sz="2200" kern="0" dirty="0" err="1"/>
              <a:t>W</a:t>
            </a:r>
            <a:r>
              <a:rPr lang="en-US" sz="2200" kern="0" baseline="-25000" dirty="0" err="1"/>
              <a:t>ext</a:t>
            </a:r>
            <a:r>
              <a:rPr lang="en-US" sz="2200" kern="0" baseline="-25000" dirty="0"/>
              <a:t> </a:t>
            </a:r>
            <a:r>
              <a:rPr lang="en-US" sz="2200" kern="0" dirty="0"/>
              <a:t>= 0) is CONSTANT.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kern="0" dirty="0"/>
              <a:t>When </a:t>
            </a:r>
            <a:r>
              <a:rPr lang="en-US" sz="2200" kern="0" dirty="0" err="1"/>
              <a:t>W</a:t>
            </a:r>
            <a:r>
              <a:rPr lang="en-US" sz="2200" kern="0" baseline="-25000" dirty="0" err="1"/>
              <a:t>ext</a:t>
            </a:r>
            <a:r>
              <a:rPr lang="en-US" sz="2200" kern="0" baseline="-25000" dirty="0"/>
              <a:t> </a:t>
            </a:r>
            <a:r>
              <a:rPr lang="en-US" sz="2200" kern="0" dirty="0"/>
              <a:t>≠ 0, energy is transferred between the system and the environment, and </a:t>
            </a:r>
            <a:r>
              <a:rPr lang="el-GR" sz="2200" kern="0" dirty="0"/>
              <a:t>Δ</a:t>
            </a:r>
            <a:r>
              <a:rPr lang="en-US" sz="2200" kern="0" dirty="0" err="1"/>
              <a:t>U</a:t>
            </a:r>
            <a:r>
              <a:rPr lang="en-US" sz="2200" kern="0" baseline="-25000" dirty="0" err="1"/>
              <a:t>sys</a:t>
            </a:r>
            <a:r>
              <a:rPr lang="en-US" sz="2200" kern="0" dirty="0"/>
              <a:t> = </a:t>
            </a:r>
            <a:r>
              <a:rPr lang="en-US" sz="2200" kern="0" dirty="0" err="1"/>
              <a:t>W</a:t>
            </a:r>
            <a:r>
              <a:rPr lang="en-US" sz="2200" kern="0" baseline="-25000" dirty="0" err="1"/>
              <a:t>ext</a:t>
            </a:r>
            <a:r>
              <a:rPr lang="en-US" sz="2200" kern="0" baseline="-25000" dirty="0"/>
              <a:t> </a:t>
            </a:r>
            <a:endParaRPr lang="en-US" sz="2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952D664-999F-4254-B79E-9552030910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98513"/>
          </a:xfrm>
        </p:spPr>
        <p:txBody>
          <a:bodyPr/>
          <a:lstStyle/>
          <a:p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All About Energy </a:t>
            </a:r>
            <a:br>
              <a:rPr lang="en-GB" altLang="en-US" sz="2800" b="1" baseline="-25000" dirty="0">
                <a:cs typeface="Times New Roman" panose="02020603050405020304" pitchFamily="18" charset="0"/>
              </a:rPr>
            </a:br>
            <a:endParaRPr lang="en-GB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3EA4AE8-4A89-46D1-AED6-F0EAC5F06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3533" y="4641222"/>
            <a:ext cx="8377905" cy="198817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energy transfer associated non-spontaneous process –Mechanical interactions</a:t>
            </a:r>
          </a:p>
          <a:p>
            <a:pPr marL="0" indent="0">
              <a:buFontTx/>
              <a:buNone/>
            </a:pPr>
            <a:r>
              <a:rPr lang="en-GB" altLang="en-US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GB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energy transfer associated with spontaneous process -- thermal interactions (Heating/Cooling) </a:t>
            </a:r>
          </a:p>
          <a:p>
            <a:pPr marL="0" indent="0">
              <a:buFontTx/>
              <a:buNone/>
            </a:pPr>
            <a:r>
              <a:rPr lang="en-GB" altLang="en-US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internal energy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5CE5C6-ACF7-4BCF-930D-79DAA44719F1}"/>
              </a:ext>
            </a:extLst>
          </p:cNvPr>
          <p:cNvSpPr/>
          <p:nvPr/>
        </p:nvSpPr>
        <p:spPr bwMode="auto">
          <a:xfrm>
            <a:off x="2827173" y="1552321"/>
            <a:ext cx="1520888" cy="6064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8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38D46C1-4B95-4D5D-8E01-0B57F6651AF7}"/>
              </a:ext>
            </a:extLst>
          </p:cNvPr>
          <p:cNvCxnSpPr>
            <a:cxnSpLocks/>
          </p:cNvCxnSpPr>
          <p:nvPr/>
        </p:nvCxnSpPr>
        <p:spPr bwMode="auto">
          <a:xfrm>
            <a:off x="3709537" y="2167126"/>
            <a:ext cx="222381" cy="387284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E89EFAA-48A8-4484-9496-FD16F47D7E4B}"/>
              </a:ext>
            </a:extLst>
          </p:cNvPr>
          <p:cNvSpPr/>
          <p:nvPr/>
        </p:nvSpPr>
        <p:spPr>
          <a:xfrm>
            <a:off x="6822440" y="3814167"/>
            <a:ext cx="1905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77C3A9-8603-46EC-AC09-2C8286179D1D}"/>
              </a:ext>
            </a:extLst>
          </p:cNvPr>
          <p:cNvSpPr txBox="1"/>
          <p:nvPr/>
        </p:nvSpPr>
        <p:spPr>
          <a:xfrm>
            <a:off x="2514600" y="779807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>
                <a:cs typeface="Times New Roman" panose="02020603050405020304" pitchFamily="18" charset="0"/>
              </a:rPr>
              <a:t>KE</a:t>
            </a:r>
            <a:r>
              <a:rPr lang="en-GB" altLang="en-US" sz="2400" b="1" dirty="0">
                <a:cs typeface="Times New Roman" panose="02020603050405020304" pitchFamily="18" charset="0"/>
              </a:rPr>
              <a:t> =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c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diss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ext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89E905-0A39-4EC5-A47F-3913A94FFF9F}"/>
              </a:ext>
            </a:extLst>
          </p:cNvPr>
          <p:cNvSpPr txBox="1"/>
          <p:nvPr/>
        </p:nvSpPr>
        <p:spPr>
          <a:xfrm>
            <a:off x="2550160" y="162318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</a:pP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>
                <a:cs typeface="Times New Roman" panose="02020603050405020304" pitchFamily="18" charset="0"/>
              </a:rPr>
              <a:t>K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>
                <a:cs typeface="Times New Roman" panose="02020603050405020304" pitchFamily="18" charset="0"/>
              </a:rPr>
              <a:t>PE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E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th</a:t>
            </a:r>
            <a:r>
              <a:rPr lang="en-GB" altLang="en-US" sz="2400" b="1" dirty="0">
                <a:cs typeface="Times New Roman" panose="02020603050405020304" pitchFamily="18" charset="0"/>
              </a:rPr>
              <a:t> =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ext</a:t>
            </a:r>
            <a:r>
              <a:rPr lang="en-GB" altLang="en-US" sz="2400" b="1" baseline="-25000" dirty="0"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2E23C7-3C44-428B-9239-D23D12CB2FAE}"/>
              </a:ext>
            </a:extLst>
          </p:cNvPr>
          <p:cNvSpPr txBox="1"/>
          <p:nvPr/>
        </p:nvSpPr>
        <p:spPr>
          <a:xfrm>
            <a:off x="1600200" y="1529331"/>
            <a:ext cx="106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BE0D2C-13A0-42E0-B78B-944DA019C494}"/>
              </a:ext>
            </a:extLst>
          </p:cNvPr>
          <p:cNvSpPr txBox="1"/>
          <p:nvPr/>
        </p:nvSpPr>
        <p:spPr>
          <a:xfrm>
            <a:off x="1677538" y="2545788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	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sys</a:t>
            </a:r>
            <a:r>
              <a:rPr lang="en-GB" altLang="en-US" sz="2400" b="1" i="1" dirty="0"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mech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th</a:t>
            </a:r>
            <a:r>
              <a:rPr lang="en-GB" altLang="en-US" sz="2400" b="1" dirty="0">
                <a:cs typeface="Times New Roman" panose="02020603050405020304" pitchFamily="18" charset="0"/>
              </a:rPr>
              <a:t> =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W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ext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85D13A-0569-49DD-A44C-3382A933B158}"/>
              </a:ext>
            </a:extLst>
          </p:cNvPr>
          <p:cNvSpPr txBox="1"/>
          <p:nvPr/>
        </p:nvSpPr>
        <p:spPr>
          <a:xfrm>
            <a:off x="2250440" y="325036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</a:pPr>
            <a:r>
              <a:rPr lang="en-GB" altLang="en-US" sz="2400" b="1" i="1" dirty="0">
                <a:cs typeface="Times New Roman" panose="02020603050405020304" pitchFamily="18" charset="0"/>
              </a:rPr>
              <a:t>U 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th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chem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nuc</a:t>
            </a:r>
            <a:r>
              <a:rPr lang="en-GB" altLang="en-US" sz="2400" b="1" dirty="0">
                <a:cs typeface="Times New Roman" panose="02020603050405020304" pitchFamily="18" charset="0"/>
              </a:rPr>
              <a:t> + ...</a:t>
            </a:r>
            <a:r>
              <a:rPr lang="en-GB" altLang="en-US" sz="2400" b="1" baseline="-25000" dirty="0"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B0510D-7AFC-4CC4-AC2D-29D080376705}"/>
              </a:ext>
            </a:extLst>
          </p:cNvPr>
          <p:cNvSpPr txBox="1"/>
          <p:nvPr/>
        </p:nvSpPr>
        <p:spPr>
          <a:xfrm>
            <a:off x="1534728" y="389704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Tx/>
              <a:buNone/>
            </a:pP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	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>
                <a:cs typeface="Times New Roman" panose="02020603050405020304" pitchFamily="18" charset="0"/>
              </a:rPr>
              <a:t>U 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mech</a:t>
            </a:r>
            <a:r>
              <a:rPr lang="en-GB" altLang="en-US" sz="2400" b="1" dirty="0">
                <a:cs typeface="Times New Roman" panose="02020603050405020304" pitchFamily="18" charset="0"/>
              </a:rPr>
              <a:t> + </a:t>
            </a:r>
            <a:r>
              <a:rPr lang="en-GB" altLang="en-US" sz="2400" b="1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 err="1">
                <a:cs typeface="Times New Roman" panose="02020603050405020304" pitchFamily="18" charset="0"/>
              </a:rPr>
              <a:t>U</a:t>
            </a:r>
            <a:r>
              <a:rPr lang="en-GB" altLang="en-US" sz="2400" b="1" baseline="-25000" dirty="0" err="1">
                <a:cs typeface="Times New Roman" panose="02020603050405020304" pitchFamily="18" charset="0"/>
              </a:rPr>
              <a:t>th</a:t>
            </a:r>
            <a:endParaRPr lang="en-GB" altLang="en-US" sz="2400" dirty="0">
              <a:solidFill>
                <a:srgbClr val="336699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74BA9D-AEBB-4A4D-B0F7-32E28CB69956}"/>
              </a:ext>
            </a:extLst>
          </p:cNvPr>
          <p:cNvSpPr txBox="1"/>
          <p:nvPr/>
        </p:nvSpPr>
        <p:spPr>
          <a:xfrm>
            <a:off x="6009072" y="3942846"/>
            <a:ext cx="320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1" dirty="0">
                <a:cs typeface="Times New Roman" panose="02020603050405020304" pitchFamily="18" charset="0"/>
              </a:rPr>
              <a:t>=&gt;       </a:t>
            </a:r>
            <a:r>
              <a:rPr lang="en-GB" alt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altLang="en-US" sz="2400" b="1" i="1" dirty="0">
                <a:cs typeface="Times New Roman" panose="02020603050405020304" pitchFamily="18" charset="0"/>
              </a:rPr>
              <a:t>U</a:t>
            </a:r>
            <a:r>
              <a:rPr lang="en-GB" altLang="en-US" sz="2400" b="1" dirty="0">
                <a:cs typeface="Times New Roman" panose="02020603050405020304" pitchFamily="18" charset="0"/>
              </a:rPr>
              <a:t> = </a:t>
            </a:r>
            <a:r>
              <a:rPr lang="en-GB" altLang="en-US" sz="2400" b="1" i="1" dirty="0">
                <a:cs typeface="Times New Roman" panose="02020603050405020304" pitchFamily="18" charset="0"/>
              </a:rPr>
              <a:t>W + Q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556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3" grpId="0" animBg="1"/>
      <p:bldP spid="6" grpId="0" animBg="1"/>
      <p:bldP spid="10" grpId="0"/>
      <p:bldP spid="12" grpId="0"/>
      <p:bldP spid="16" grpId="0"/>
      <p:bldP spid="20" grpId="0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30213" y="3473450"/>
            <a:ext cx="6246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For a cyclic process (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U</a:t>
            </a:r>
            <a:r>
              <a:rPr lang="en-US" sz="2000" b="1" i="1" baseline="-25000" dirty="0"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 = </a:t>
            </a:r>
            <a:r>
              <a:rPr lang="en-US" sz="2000" b="1" i="1" dirty="0" err="1">
                <a:cs typeface="Times New Roman" panose="02020603050405020304" pitchFamily="18" charset="0"/>
                <a:sym typeface="Symbol" pitchFamily="18" charset="2"/>
              </a:rPr>
              <a:t>U</a:t>
            </a:r>
            <a:r>
              <a:rPr lang="en-US" sz="2000" b="1" i="1" baseline="-25000" dirty="0" err="1">
                <a:cs typeface="Times New Roman" panose="02020603050405020304" pitchFamily="18" charset="0"/>
                <a:sym typeface="Symbol" pitchFamily="18" charset="2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) 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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Q</a:t>
            </a:r>
            <a:r>
              <a:rPr lang="en-US" sz="2000" b="1" i="1" dirty="0">
                <a:cs typeface="Times New Roman" panose="02020603050405020304" pitchFamily="18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= – </a:t>
            </a: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dirty="0"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 If, in addition, </a:t>
            </a:r>
            <a:r>
              <a:rPr lang="en-US" sz="2000" b="1" i="1" dirty="0">
                <a:cs typeface="Times New Roman" panose="02020603050405020304" pitchFamily="18" charset="0"/>
              </a:rPr>
              <a:t>Q </a:t>
            </a:r>
            <a:r>
              <a:rPr lang="en-US" sz="2000" b="1" dirty="0">
                <a:cs typeface="Times New Roman" panose="02020603050405020304" pitchFamily="18" charset="0"/>
              </a:rPr>
              <a:t>= 0  </a:t>
            </a:r>
            <a:r>
              <a:rPr lang="en-US" sz="2000" dirty="0">
                <a:cs typeface="Times New Roman" panose="02020603050405020304" pitchFamily="18" charset="0"/>
              </a:rPr>
              <a:t>then</a:t>
            </a:r>
            <a:r>
              <a:rPr lang="en-US" sz="2000" b="1" dirty="0">
                <a:cs typeface="Times New Roman" panose="02020603050405020304" pitchFamily="18" charset="0"/>
              </a:rPr>
              <a:t>  </a:t>
            </a:r>
            <a:r>
              <a:rPr lang="en-US" sz="2000" b="1" i="1" dirty="0">
                <a:cs typeface="Times New Roman" panose="02020603050405020304" pitchFamily="18" charset="0"/>
              </a:rPr>
              <a:t>W = </a:t>
            </a:r>
            <a:r>
              <a:rPr lang="en-US" sz="2000" b="1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28600" y="53340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Perpetual motion machines come in two types: 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Type 1 </a:t>
            </a:r>
            <a:r>
              <a:rPr lang="en-US" sz="2000" dirty="0">
                <a:cs typeface="Times New Roman" panose="02020603050405020304" pitchFamily="18" charset="0"/>
              </a:rPr>
              <a:t>violates the 1</a:t>
            </a:r>
            <a:r>
              <a:rPr lang="en-US" sz="2000" baseline="30000" dirty="0">
                <a:cs typeface="Times New Roman" panose="02020603050405020304" pitchFamily="18" charset="0"/>
              </a:rPr>
              <a:t>st</a:t>
            </a:r>
            <a:r>
              <a:rPr lang="en-US" sz="2000" dirty="0">
                <a:cs typeface="Times New Roman" panose="02020603050405020304" pitchFamily="18" charset="0"/>
              </a:rPr>
              <a:t> Law (energy would be created from nothing), </a:t>
            </a:r>
          </a:p>
          <a:p>
            <a:r>
              <a:rPr lang="en-US" sz="2000" b="1" dirty="0">
                <a:cs typeface="Times New Roman" panose="02020603050405020304" pitchFamily="18" charset="0"/>
              </a:rPr>
              <a:t>Type 2</a:t>
            </a:r>
            <a:r>
              <a:rPr lang="en-US" sz="2000" dirty="0">
                <a:cs typeface="Times New Roman" panose="02020603050405020304" pitchFamily="18" charset="0"/>
              </a:rPr>
              <a:t> violates the 2</a:t>
            </a:r>
            <a:r>
              <a:rPr lang="en-US" sz="2000" baseline="30000" dirty="0">
                <a:cs typeface="Times New Roman" panose="02020603050405020304" pitchFamily="18" charset="0"/>
              </a:rPr>
              <a:t>nd</a:t>
            </a:r>
            <a:r>
              <a:rPr lang="en-US" sz="2000" dirty="0">
                <a:cs typeface="Times New Roman" panose="02020603050405020304" pitchFamily="18" charset="0"/>
              </a:rPr>
              <a:t> Law (the energy is extracted from a reservoir in a way that causes the net entropy of the machine and reservoir to decrease).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04800" y="6096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>
                <a:cs typeface="Times New Roman" panose="02020603050405020304" pitchFamily="18" charset="0"/>
              </a:rPr>
              <a:t>The first law of thermodynamics:</a:t>
            </a:r>
            <a:r>
              <a:rPr lang="en-US" sz="2000" dirty="0">
                <a:cs typeface="Times New Roman" panose="02020603050405020304" pitchFamily="18" charset="0"/>
              </a:rPr>
              <a:t> the internal energy of a system can be changed by doing work on it or by heating/cooling it.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489325" y="1481138"/>
            <a:ext cx="1484894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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U = </a:t>
            </a:r>
            <a:r>
              <a:rPr lang="en-US" sz="2000" b="1" i="1" dirty="0">
                <a:cs typeface="Times New Roman" panose="02020603050405020304" pitchFamily="18" charset="0"/>
              </a:rPr>
              <a:t>Q + W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30188" y="1981200"/>
            <a:ext cx="8591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>
                <a:cs typeface="Times New Roman" panose="02020603050405020304" pitchFamily="18" charset="0"/>
              </a:rPr>
              <a:t>From the microscopic point of view, this statement is equivalent to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cs typeface="Times New Roman" panose="02020603050405020304" pitchFamily="18" charset="0"/>
              </a:rPr>
              <a:t>a statement of </a:t>
            </a:r>
            <a:r>
              <a:rPr lang="en-US" sz="2000" b="1" dirty="0">
                <a:cs typeface="Times New Roman" panose="02020603050405020304" pitchFamily="18" charset="0"/>
              </a:rPr>
              <a:t>conservation of energy</a:t>
            </a:r>
            <a:r>
              <a:rPr lang="en-US" sz="20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F55469-9333-49D2-9EDF-AE58AC8D4A34}"/>
              </a:ext>
            </a:extLst>
          </p:cNvPr>
          <p:cNvGrpSpPr/>
          <p:nvPr/>
        </p:nvGrpSpPr>
        <p:grpSpPr>
          <a:xfrm>
            <a:off x="6532563" y="3200400"/>
            <a:ext cx="2024062" cy="1235075"/>
            <a:chOff x="6532563" y="3267075"/>
            <a:chExt cx="2024062" cy="1235075"/>
          </a:xfrm>
        </p:grpSpPr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 flipV="1">
              <a:off x="7167563" y="3319463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Line 9"/>
            <p:cNvSpPr>
              <a:spLocks noChangeShapeType="1"/>
            </p:cNvSpPr>
            <p:nvPr/>
          </p:nvSpPr>
          <p:spPr bwMode="auto">
            <a:xfrm>
              <a:off x="7100888" y="4005263"/>
              <a:ext cx="1265237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 flipH="1">
              <a:off x="6764338" y="4005263"/>
              <a:ext cx="422275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6689725" y="3267075"/>
              <a:ext cx="354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P</a:t>
              </a:r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8132763" y="4005263"/>
              <a:ext cx="4238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V </a:t>
              </a:r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6532563" y="4105275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T</a:t>
              </a:r>
            </a:p>
          </p:txBody>
        </p:sp>
        <p:sp>
          <p:nvSpPr>
            <p:cNvPr id="45070" name="Oval 17"/>
            <p:cNvSpPr>
              <a:spLocks noChangeArrowheads="1"/>
            </p:cNvSpPr>
            <p:nvPr/>
          </p:nvSpPr>
          <p:spPr bwMode="auto">
            <a:xfrm>
              <a:off x="7234238" y="4133850"/>
              <a:ext cx="841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45071" name="Freeform 20"/>
            <p:cNvSpPr>
              <a:spLocks/>
            </p:cNvSpPr>
            <p:nvPr/>
          </p:nvSpPr>
          <p:spPr bwMode="auto">
            <a:xfrm>
              <a:off x="7112000" y="3470275"/>
              <a:ext cx="1195388" cy="901700"/>
            </a:xfrm>
            <a:custGeom>
              <a:avLst/>
              <a:gdLst>
                <a:gd name="T0" fmla="*/ 88 w 680"/>
                <a:gd name="T1" fmla="*/ 448 h 568"/>
                <a:gd name="T2" fmla="*/ 40 w 680"/>
                <a:gd name="T3" fmla="*/ 352 h 568"/>
                <a:gd name="T4" fmla="*/ 40 w 680"/>
                <a:gd name="T5" fmla="*/ 208 h 568"/>
                <a:gd name="T6" fmla="*/ 280 w 680"/>
                <a:gd name="T7" fmla="*/ 16 h 568"/>
                <a:gd name="T8" fmla="*/ 424 w 680"/>
                <a:gd name="T9" fmla="*/ 112 h 568"/>
                <a:gd name="T10" fmla="*/ 664 w 680"/>
                <a:gd name="T11" fmla="*/ 112 h 568"/>
                <a:gd name="T12" fmla="*/ 520 w 680"/>
                <a:gd name="T13" fmla="*/ 304 h 568"/>
                <a:gd name="T14" fmla="*/ 520 w 680"/>
                <a:gd name="T15" fmla="*/ 448 h 568"/>
                <a:gd name="T16" fmla="*/ 424 w 680"/>
                <a:gd name="T17" fmla="*/ 544 h 568"/>
                <a:gd name="T18" fmla="*/ 280 w 680"/>
                <a:gd name="T19" fmla="*/ 304 h 568"/>
                <a:gd name="T20" fmla="*/ 88 w 680"/>
                <a:gd name="T21" fmla="*/ 448 h 5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0"/>
                <a:gd name="T34" fmla="*/ 0 h 568"/>
                <a:gd name="T35" fmla="*/ 680 w 680"/>
                <a:gd name="T36" fmla="*/ 568 h 5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0" h="568">
                  <a:moveTo>
                    <a:pt x="88" y="448"/>
                  </a:moveTo>
                  <a:cubicBezTo>
                    <a:pt x="48" y="456"/>
                    <a:pt x="48" y="392"/>
                    <a:pt x="40" y="352"/>
                  </a:cubicBezTo>
                  <a:cubicBezTo>
                    <a:pt x="32" y="312"/>
                    <a:pt x="0" y="264"/>
                    <a:pt x="40" y="208"/>
                  </a:cubicBezTo>
                  <a:cubicBezTo>
                    <a:pt x="80" y="152"/>
                    <a:pt x="216" y="32"/>
                    <a:pt x="280" y="16"/>
                  </a:cubicBezTo>
                  <a:cubicBezTo>
                    <a:pt x="344" y="0"/>
                    <a:pt x="360" y="96"/>
                    <a:pt x="424" y="112"/>
                  </a:cubicBezTo>
                  <a:cubicBezTo>
                    <a:pt x="488" y="128"/>
                    <a:pt x="648" y="80"/>
                    <a:pt x="664" y="112"/>
                  </a:cubicBezTo>
                  <a:cubicBezTo>
                    <a:pt x="680" y="144"/>
                    <a:pt x="544" y="248"/>
                    <a:pt x="520" y="304"/>
                  </a:cubicBezTo>
                  <a:cubicBezTo>
                    <a:pt x="496" y="360"/>
                    <a:pt x="536" y="408"/>
                    <a:pt x="520" y="448"/>
                  </a:cubicBezTo>
                  <a:cubicBezTo>
                    <a:pt x="504" y="488"/>
                    <a:pt x="464" y="568"/>
                    <a:pt x="424" y="544"/>
                  </a:cubicBezTo>
                  <a:cubicBezTo>
                    <a:pt x="384" y="520"/>
                    <a:pt x="336" y="320"/>
                    <a:pt x="280" y="304"/>
                  </a:cubicBezTo>
                  <a:cubicBezTo>
                    <a:pt x="224" y="288"/>
                    <a:pt x="128" y="440"/>
                    <a:pt x="88" y="44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45072" name="Rectangle 21"/>
          <p:cNvSpPr>
            <a:spLocks noChangeArrowheads="1"/>
          </p:cNvSpPr>
          <p:nvPr/>
        </p:nvSpPr>
        <p:spPr bwMode="auto">
          <a:xfrm>
            <a:off x="654050" y="4267200"/>
            <a:ext cx="31582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cs typeface="Times New Roman" panose="02020603050405020304" pitchFamily="18" charset="0"/>
              </a:rPr>
              <a:t>An equivalent formulation</a:t>
            </a:r>
            <a:r>
              <a:rPr lang="en-US" sz="2000" dirty="0"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5073" name="Rectangle 22"/>
          <p:cNvSpPr>
            <a:spLocks noChangeArrowheads="1"/>
          </p:cNvSpPr>
          <p:nvPr/>
        </p:nvSpPr>
        <p:spPr bwMode="auto">
          <a:xfrm>
            <a:off x="1220788" y="4648200"/>
            <a:ext cx="5933034" cy="42909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cs typeface="Times New Roman" panose="02020603050405020304" pitchFamily="18" charset="0"/>
              </a:rPr>
              <a:t>Perpetual motion machines of the first type do not exist</a:t>
            </a:r>
            <a:r>
              <a:rPr lang="en-US" sz="2000" dirty="0">
                <a:latin typeface="Arial" charset="0"/>
              </a:rPr>
              <a:t>.</a:t>
            </a:r>
          </a:p>
        </p:txBody>
      </p:sp>
      <p:sp>
        <p:nvSpPr>
          <p:cNvPr id="45074" name="Rectangle 23"/>
          <p:cNvSpPr>
            <a:spLocks noChangeArrowheads="1"/>
          </p:cNvSpPr>
          <p:nvPr/>
        </p:nvSpPr>
        <p:spPr bwMode="auto">
          <a:xfrm>
            <a:off x="393700" y="2743200"/>
            <a:ext cx="8358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Sign convention:</a:t>
            </a:r>
            <a:r>
              <a:rPr lang="en-US" sz="2000" dirty="0">
                <a:cs typeface="Times New Roman" panose="02020603050405020304" pitchFamily="18" charset="0"/>
              </a:rPr>
              <a:t> we consider </a:t>
            </a:r>
            <a:r>
              <a:rPr lang="en-US" sz="2000" b="1" i="1" dirty="0">
                <a:cs typeface="Times New Roman" panose="02020603050405020304" pitchFamily="18" charset="0"/>
              </a:rPr>
              <a:t>Q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dirty="0">
                <a:cs typeface="Times New Roman" panose="02020603050405020304" pitchFamily="18" charset="0"/>
              </a:rPr>
              <a:t> to be </a:t>
            </a:r>
            <a:r>
              <a:rPr lang="en-US" sz="2000" b="1" i="1" dirty="0">
                <a:cs typeface="Times New Roman" panose="02020603050405020304" pitchFamily="18" charset="0"/>
              </a:rPr>
              <a:t>positive</a:t>
            </a:r>
            <a:r>
              <a:rPr lang="en-US" sz="2000" dirty="0">
                <a:cs typeface="Times New Roman" panose="02020603050405020304" pitchFamily="18" charset="0"/>
              </a:rPr>
              <a:t> if energy flows </a:t>
            </a:r>
            <a:r>
              <a:rPr lang="en-US" sz="2000" b="1" i="1" dirty="0">
                <a:cs typeface="Times New Roman" panose="02020603050405020304" pitchFamily="18" charset="0"/>
              </a:rPr>
              <a:t>into</a:t>
            </a:r>
            <a:r>
              <a:rPr lang="en-US" sz="2000" dirty="0">
                <a:cs typeface="Times New Roman" panose="02020603050405020304" pitchFamily="18" charset="0"/>
              </a:rPr>
              <a:t> the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2" grpId="0" animBg="1"/>
      <p:bldP spid="45063" grpId="0"/>
      <p:bldP spid="45073" grpId="0" animBg="1"/>
      <p:bldP spid="4507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1849</Words>
  <Application>Microsoft Office PowerPoint</Application>
  <PresentationFormat>On-screen Show (4:3)</PresentationFormat>
  <Paragraphs>192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Symbol</vt:lpstr>
      <vt:lpstr>Times New Roman</vt:lpstr>
      <vt:lpstr>Wingdings</vt:lpstr>
      <vt:lpstr>Default Design</vt:lpstr>
      <vt:lpstr>Equation</vt:lpstr>
      <vt:lpstr>Internal Energy of an Ideal Gas</vt:lpstr>
      <vt:lpstr>Thermodynamic Systems</vt:lpstr>
      <vt:lpstr>Thermodynamic Variables</vt:lpstr>
      <vt:lpstr>PowerPoint Presentation</vt:lpstr>
      <vt:lpstr>PowerPoint Presentation</vt:lpstr>
      <vt:lpstr>Work and Heating (“Heat”)</vt:lpstr>
      <vt:lpstr>It’s All About Energy</vt:lpstr>
      <vt:lpstr>It’s All About Energy  </vt:lpstr>
      <vt:lpstr>The First Law of Thermodynamics </vt:lpstr>
      <vt:lpstr>Quasi-Static Processes</vt:lpstr>
      <vt:lpstr>Work</vt:lpstr>
      <vt:lpstr>Work</vt:lpstr>
      <vt:lpstr>P-V Diagrams</vt:lpstr>
      <vt:lpstr>Example</vt:lpstr>
      <vt:lpstr>Work in Ideal-Gas Processes</vt:lpstr>
      <vt:lpstr>Problem-Solving Strategy: Work in Ideal-Gas Processes</vt:lpstr>
      <vt:lpstr>W and Q are not State Functions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69</cp:revision>
  <dcterms:created xsi:type="dcterms:W3CDTF">2008-12-22T02:42:35Z</dcterms:created>
  <dcterms:modified xsi:type="dcterms:W3CDTF">2022-01-31T15:24:01Z</dcterms:modified>
</cp:coreProperties>
</file>